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20"/>
  </p:notesMasterIdLst>
  <p:sldIdLst>
    <p:sldId id="256" r:id="rId2"/>
    <p:sldId id="261" r:id="rId3"/>
    <p:sldId id="265" r:id="rId4"/>
    <p:sldId id="271" r:id="rId5"/>
    <p:sldId id="270" r:id="rId6"/>
    <p:sldId id="266" r:id="rId7"/>
    <p:sldId id="262" r:id="rId8"/>
    <p:sldId id="290" r:id="rId9"/>
    <p:sldId id="288" r:id="rId10"/>
    <p:sldId id="283" r:id="rId11"/>
    <p:sldId id="284" r:id="rId12"/>
    <p:sldId id="286" r:id="rId13"/>
    <p:sldId id="287" r:id="rId14"/>
    <p:sldId id="306" r:id="rId15"/>
    <p:sldId id="307" r:id="rId16"/>
    <p:sldId id="301" r:id="rId17"/>
    <p:sldId id="300" r:id="rId18"/>
    <p:sldId id="30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14E7010-D525-424F-B1D2-7CC58446A432}">
          <p14:sldIdLst>
            <p14:sldId id="256"/>
            <p14:sldId id="261"/>
            <p14:sldId id="265"/>
            <p14:sldId id="271"/>
            <p14:sldId id="270"/>
            <p14:sldId id="266"/>
            <p14:sldId id="262"/>
            <p14:sldId id="290"/>
            <p14:sldId id="288"/>
            <p14:sldId id="283"/>
            <p14:sldId id="284"/>
            <p14:sldId id="286"/>
            <p14:sldId id="287"/>
            <p14:sldId id="306"/>
            <p14:sldId id="307"/>
          </p14:sldIdLst>
        </p14:section>
        <p14:section name="CONCLUSION" id="{D261AD17-D56C-4699-9ED7-6B9E5D8E4E5C}">
          <p14:sldIdLst>
            <p14:sldId id="301"/>
            <p14:sldId id="300"/>
            <p14:sldId id="30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EAB2"/>
    <a:srgbClr val="93FFEA"/>
    <a:srgbClr val="C5BAD8"/>
    <a:srgbClr val="C3B1E1"/>
    <a:srgbClr val="00FFFF"/>
    <a:srgbClr val="0066CD"/>
    <a:srgbClr val="01FFC5"/>
    <a:srgbClr val="00B8B4"/>
    <a:srgbClr val="B08CB9"/>
    <a:srgbClr val="98FF9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8" d="100"/>
          <a:sy n="78" d="100"/>
        </p:scale>
        <p:origin x="154" y="-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image1.png>
</file>

<file path=ppt/media/image10.gif>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F7B541-1774-4742-B4A3-E74702C02878}" type="datetimeFigureOut">
              <a:rPr lang="en-IN" smtClean="0"/>
              <a:t>18-06-2025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5C092C-2AF8-48F3-9DCA-941EE0E96BC0}" type="slidenum">
              <a:rPr lang="en-IN" smtClean="0"/>
              <a:t>‹#›</a:t>
            </a:fld>
            <a:endParaRPr lang="en-IN"/>
          </a:p>
        </p:txBody>
      </p:sp>
    </p:spTree>
    <p:extLst>
      <p:ext uri="{BB962C8B-B14F-4D97-AF65-F5344CB8AC3E}">
        <p14:creationId xmlns:p14="http://schemas.microsoft.com/office/powerpoint/2010/main" val="1889684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55C092C-2AF8-48F3-9DCA-941EE0E96BC0}" type="slidenum">
              <a:rPr lang="en-IN" smtClean="0"/>
              <a:t>10</a:t>
            </a:fld>
            <a:endParaRPr lang="en-IN"/>
          </a:p>
        </p:txBody>
      </p:sp>
    </p:spTree>
    <p:extLst>
      <p:ext uri="{BB962C8B-B14F-4D97-AF65-F5344CB8AC3E}">
        <p14:creationId xmlns:p14="http://schemas.microsoft.com/office/powerpoint/2010/main" val="481825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55C092C-2AF8-48F3-9DCA-941EE0E96BC0}" type="slidenum">
              <a:rPr lang="en-IN" smtClean="0"/>
              <a:t>11</a:t>
            </a:fld>
            <a:endParaRPr lang="en-IN"/>
          </a:p>
        </p:txBody>
      </p:sp>
    </p:spTree>
    <p:extLst>
      <p:ext uri="{BB962C8B-B14F-4D97-AF65-F5344CB8AC3E}">
        <p14:creationId xmlns:p14="http://schemas.microsoft.com/office/powerpoint/2010/main" val="2850312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55C092C-2AF8-48F3-9DCA-941EE0E96BC0}" type="slidenum">
              <a:rPr lang="en-IN" smtClean="0"/>
              <a:t>12</a:t>
            </a:fld>
            <a:endParaRPr lang="en-IN"/>
          </a:p>
        </p:txBody>
      </p:sp>
    </p:spTree>
    <p:extLst>
      <p:ext uri="{BB962C8B-B14F-4D97-AF65-F5344CB8AC3E}">
        <p14:creationId xmlns:p14="http://schemas.microsoft.com/office/powerpoint/2010/main" val="3668356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55C092C-2AF8-48F3-9DCA-941EE0E96BC0}" type="slidenum">
              <a:rPr lang="en-IN" smtClean="0"/>
              <a:t>13</a:t>
            </a:fld>
            <a:endParaRPr lang="en-IN"/>
          </a:p>
        </p:txBody>
      </p:sp>
    </p:spTree>
    <p:extLst>
      <p:ext uri="{BB962C8B-B14F-4D97-AF65-F5344CB8AC3E}">
        <p14:creationId xmlns:p14="http://schemas.microsoft.com/office/powerpoint/2010/main" val="4085784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55C092C-2AF8-48F3-9DCA-941EE0E96BC0}" type="slidenum">
              <a:rPr lang="en-IN" smtClean="0"/>
              <a:t>16</a:t>
            </a:fld>
            <a:endParaRPr lang="en-IN"/>
          </a:p>
        </p:txBody>
      </p:sp>
    </p:spTree>
    <p:extLst>
      <p:ext uri="{BB962C8B-B14F-4D97-AF65-F5344CB8AC3E}">
        <p14:creationId xmlns:p14="http://schemas.microsoft.com/office/powerpoint/2010/main" val="1273387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140631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531800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9155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18430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098297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954330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17408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914562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341818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60874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F07CD3FD-BE54-4400-942B-C6C15AA73DFD}" type="datetimeFigureOut">
              <a:rPr lang="en-US" smtClean="0"/>
              <a:t>6/18/2025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2120828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1"/>
            <a:ext cx="10363200" cy="1187570"/>
          </a:xfrm>
          <a:prstGeom prst="rect">
            <a:avLst/>
          </a:prstGeom>
        </p:spPr>
        <p:txBody>
          <a:bodyPr lIns="109728" tIns="109728" rIns="109728" bIns="91440" anchor="t"/>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559171"/>
            <a:ext cx="10363200" cy="3382658"/>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lIns="109728" tIns="109728" rIns="109728" bIns="91440" anchor="ctr"/>
          <a:lstStyle>
            <a:lvl1pPr algn="l">
              <a:defRPr sz="1050" b="0" cap="none" spc="100" baseline="0">
                <a:solidFill>
                  <a:schemeClr val="tx1"/>
                </a:solidFill>
              </a:defRPr>
            </a:lvl1pPr>
          </a:lstStyle>
          <a:p>
            <a:fld id="{F07CD3FD-BE54-4400-942B-C6C15AA73DFD}" type="datetimeFigureOut">
              <a:rPr lang="en-US" smtClean="0"/>
              <a:t>6/18/2025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lIns="109728" tIns="109728" rIns="109728" bIns="91440" anchor="ctr"/>
          <a:lstStyle>
            <a:lvl1pPr algn="r">
              <a:defRPr sz="1050" b="0" cap="none"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lIns="109728" tIns="109728" rIns="109728" bIns="91440" anchor="ctr"/>
          <a:lstStyle>
            <a:lvl1pPr algn="r">
              <a:defRPr sz="1050" b="0" cap="none" spc="100" baseline="0">
                <a:solidFill>
                  <a:schemeClr val="tx1"/>
                </a:solidFill>
              </a:defRPr>
            </a:lvl1pPr>
          </a:lstStyle>
          <a:p>
            <a:fld id="{A4C0CD32-A6C8-4BA5-B3DF-D8325E32CAA4}" type="slidenum">
              <a:rPr lang="en-US" smtClean="0"/>
              <a:t>‹#›</a:t>
            </a:fld>
            <a:endParaRPr lang="en-US"/>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101006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txStyles>
    <p:titleStyle>
      <a:lvl1pPr algn="l" defTabSz="914400" rtl="0" eaLnBrk="1" latinLnBrk="0" hangingPunct="1">
        <a:lnSpc>
          <a:spcPct val="120000"/>
        </a:lnSpc>
        <a:spcBef>
          <a:spcPct val="0"/>
        </a:spcBef>
        <a:buNone/>
        <a:defRPr sz="4000" kern="1200" spc="13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spc="1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spc="1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spc="1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spc="1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spc="1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microsoft.com/office/2007/relationships/hdphoto" Target="../media/hdphoto3.wdp"/></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4.wdp"/></Relationships>
</file>

<file path=ppt/slides/_rels/slide1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9" name="Rectangle 103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Your smartphone could recognise you just by the way you hold it | New  Scientist">
            <a:extLst>
              <a:ext uri="{FF2B5EF4-FFF2-40B4-BE49-F238E27FC236}">
                <a16:creationId xmlns:a16="http://schemas.microsoft.com/office/drawing/2014/main" id="{C9E8DBEC-D057-E4BF-C06E-BBFBA9ED9D69}"/>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8544" b="6870"/>
          <a:stretch/>
        </p:blipFill>
        <p:spPr bwMode="auto">
          <a:xfrm>
            <a:off x="20" y="10"/>
            <a:ext cx="12191979"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0" name="Rectangle 1039">
            <a:extLst>
              <a:ext uri="{FF2B5EF4-FFF2-40B4-BE49-F238E27FC236}">
                <a16:creationId xmlns:a16="http://schemas.microsoft.com/office/drawing/2014/main" id="{122AB34F-E75C-451A-8410-05B6C249E9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CDE813-3E14-F25A-3F85-05775BC53FE4}"/>
              </a:ext>
            </a:extLst>
          </p:cNvPr>
          <p:cNvSpPr>
            <a:spLocks noGrp="1"/>
          </p:cNvSpPr>
          <p:nvPr>
            <p:ph type="ctrTitle"/>
          </p:nvPr>
        </p:nvSpPr>
        <p:spPr>
          <a:xfrm>
            <a:off x="4903596" y="914400"/>
            <a:ext cx="6411081" cy="3427867"/>
          </a:xfrm>
        </p:spPr>
        <p:txBody>
          <a:bodyPr anchor="t">
            <a:normAutofit/>
          </a:bodyPr>
          <a:lstStyle/>
          <a:p>
            <a:pPr algn="r"/>
            <a:r>
              <a:rPr lang="en-US" dirty="0" err="1">
                <a:solidFill>
                  <a:schemeClr val="bg1"/>
                </a:solidFill>
              </a:rPr>
              <a:t>SmartSDLC</a:t>
            </a:r>
            <a:r>
              <a:rPr lang="en-US" dirty="0">
                <a:solidFill>
                  <a:schemeClr val="bg1"/>
                </a:solidFill>
              </a:rPr>
              <a:t> – </a:t>
            </a:r>
            <a:br>
              <a:rPr lang="en-US" dirty="0">
                <a:solidFill>
                  <a:schemeClr val="bg1"/>
                </a:solidFill>
              </a:rPr>
            </a:br>
            <a:r>
              <a:rPr lang="en-US" dirty="0">
                <a:solidFill>
                  <a:schemeClr val="bg1"/>
                </a:solidFill>
              </a:rPr>
              <a:t>AI-Enhanced Software Development Lifecycle</a:t>
            </a:r>
            <a:endParaRPr lang="en-IN" dirty="0">
              <a:solidFill>
                <a:schemeClr val="bg1"/>
              </a:solidFill>
            </a:endParaRPr>
          </a:p>
        </p:txBody>
      </p:sp>
      <p:sp>
        <p:nvSpPr>
          <p:cNvPr id="3" name="Subtitle 2">
            <a:extLst>
              <a:ext uri="{FF2B5EF4-FFF2-40B4-BE49-F238E27FC236}">
                <a16:creationId xmlns:a16="http://schemas.microsoft.com/office/drawing/2014/main" id="{5EDC662A-7E34-54F4-7B0E-39DD57DCF156}"/>
              </a:ext>
            </a:extLst>
          </p:cNvPr>
          <p:cNvSpPr>
            <a:spLocks noGrp="1"/>
          </p:cNvSpPr>
          <p:nvPr>
            <p:ph type="subTitle" idx="1"/>
          </p:nvPr>
        </p:nvSpPr>
        <p:spPr>
          <a:xfrm>
            <a:off x="6373503" y="5253051"/>
            <a:ext cx="4941173" cy="812923"/>
          </a:xfrm>
        </p:spPr>
        <p:txBody>
          <a:bodyPr anchor="t">
            <a:normAutofit lnSpcReduction="10000"/>
          </a:bodyPr>
          <a:lstStyle/>
          <a:p>
            <a:pPr algn="r">
              <a:lnSpc>
                <a:spcPct val="120000"/>
              </a:lnSpc>
            </a:pPr>
            <a:r>
              <a:rPr lang="en-US" b="0" dirty="0">
                <a:solidFill>
                  <a:schemeClr val="bg1"/>
                </a:solidFill>
              </a:rPr>
              <a:t>Revolutionizing Software Development with AI</a:t>
            </a:r>
            <a:endParaRPr lang="en-IN" sz="1500" dirty="0">
              <a:solidFill>
                <a:schemeClr val="bg1"/>
              </a:solidFill>
            </a:endParaRPr>
          </a:p>
        </p:txBody>
      </p:sp>
      <p:cxnSp>
        <p:nvCxnSpPr>
          <p:cNvPr id="1041" name="Straight Connector 1040">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2879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par>
                          <p:cTn id="8" fill="hold">
                            <p:stCondLst>
                              <p:cond delay="2570"/>
                            </p:stCondLst>
                            <p:childTnLst>
                              <p:par>
                                <p:cTn id="9" presetID="10" presetClass="entr" presetSubtype="0" fill="hold" grpId="0" nodeType="afterEffect">
                                  <p:stCondLst>
                                    <p:cond delay="0"/>
                                  </p:stCondLst>
                                  <p:iterate type="lt">
                                    <p:tmPct val="10000"/>
                                  </p:iterate>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2" name="Picture 4" descr="Ideation Images – Browse 8,637 Stock Photos, Vectors, and Video | Adobe  Stock">
            <a:extLst>
              <a:ext uri="{FF2B5EF4-FFF2-40B4-BE49-F238E27FC236}">
                <a16:creationId xmlns:a16="http://schemas.microsoft.com/office/drawing/2014/main" id="{D639487F-B64C-1D8B-133B-27A2FC020FBA}"/>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a:stretch>
            <a:fillRect/>
          </a:stretch>
        </p:blipFill>
        <p:spPr bwMode="auto">
          <a:xfrm>
            <a:off x="-7896789" y="978877"/>
            <a:ext cx="8597235" cy="517573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1" name="Picture 4" descr="Ideation Images – Browse 8,637 Stock Photos, Vectors, and Video | Adobe  Stock">
            <a:extLst>
              <a:ext uri="{FF2B5EF4-FFF2-40B4-BE49-F238E27FC236}">
                <a16:creationId xmlns:a16="http://schemas.microsoft.com/office/drawing/2014/main" id="{0BF7F8EC-C450-94F6-E7D4-84823CB3D3E6}"/>
              </a:ext>
            </a:extLst>
          </p:cNvPr>
          <p:cNvPicPr>
            <a:picLocks noChangeAspect="1" noChangeArrowheads="1"/>
          </p:cNvPicPr>
          <p:nvPr/>
        </p:nvPicPr>
        <p:blipFill>
          <a:blip r:embed="rId4">
            <a:alphaModFix amt="25000"/>
            <a:extLst>
              <a:ext uri="{BEBA8EAE-BF5A-486C-A8C5-ECC9F3942E4B}">
                <a14:imgProps xmlns:a14="http://schemas.microsoft.com/office/drawing/2010/main">
                  <a14:imgLayer r:embed="rId5">
                    <a14:imgEffect>
                      <a14:artisticBlur radius="20"/>
                    </a14:imgEffect>
                  </a14:imgLayer>
                </a14:imgProps>
              </a:ext>
              <a:ext uri="{28A0092B-C50C-407E-A947-70E740481C1C}">
                <a14:useLocalDpi xmlns:a14="http://schemas.microsoft.com/office/drawing/2010/main" val="0"/>
              </a:ext>
            </a:extLst>
          </a:blip>
          <a:srcRect/>
          <a:stretch>
            <a:fillRect/>
          </a:stretch>
        </p:blipFill>
        <p:spPr bwMode="auto">
          <a:xfrm>
            <a:off x="1819127" y="1195074"/>
            <a:ext cx="8597235" cy="517573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CE94BDC-B91F-7B68-C005-C8899373F54F}"/>
              </a:ext>
            </a:extLst>
          </p:cNvPr>
          <p:cNvSpPr txBox="1"/>
          <p:nvPr/>
        </p:nvSpPr>
        <p:spPr>
          <a:xfrm>
            <a:off x="4100051" y="1379322"/>
            <a:ext cx="4375355" cy="523220"/>
          </a:xfrm>
          <a:prstGeom prst="rect">
            <a:avLst/>
          </a:prstGeom>
          <a:noFill/>
        </p:spPr>
        <p:txBody>
          <a:bodyPr wrap="square" rtlCol="0">
            <a:spAutoFit/>
          </a:bodyPr>
          <a:lstStyle/>
          <a:p>
            <a:r>
              <a:rPr lang="en-IN" sz="2800" b="1" i="0" dirty="0">
                <a:solidFill>
                  <a:schemeClr val="bg1"/>
                </a:solidFill>
                <a:effectLst/>
                <a:latin typeface="+mj-lt"/>
              </a:rPr>
              <a:t>Key Features Overview</a:t>
            </a:r>
            <a:endParaRPr lang="en-IN" sz="2800" dirty="0">
              <a:solidFill>
                <a:schemeClr val="bg1"/>
              </a:solidFill>
              <a:latin typeface="+mj-lt"/>
            </a:endParaRPr>
          </a:p>
        </p:txBody>
      </p:sp>
      <p:grpSp>
        <p:nvGrpSpPr>
          <p:cNvPr id="24" name="Group 23">
            <a:extLst>
              <a:ext uri="{FF2B5EF4-FFF2-40B4-BE49-F238E27FC236}">
                <a16:creationId xmlns:a16="http://schemas.microsoft.com/office/drawing/2014/main" id="{DDBD5C0E-F2A3-CE58-29ED-E5FFA1F6995E}"/>
              </a:ext>
            </a:extLst>
          </p:cNvPr>
          <p:cNvGrpSpPr/>
          <p:nvPr/>
        </p:nvGrpSpPr>
        <p:grpSpPr>
          <a:xfrm>
            <a:off x="2348502" y="3075057"/>
            <a:ext cx="7670569" cy="2480968"/>
            <a:chOff x="2348502" y="3075057"/>
            <a:chExt cx="7670569" cy="2480968"/>
          </a:xfrm>
        </p:grpSpPr>
        <p:sp>
          <p:nvSpPr>
            <p:cNvPr id="5" name="TextBox 4">
              <a:extLst>
                <a:ext uri="{FF2B5EF4-FFF2-40B4-BE49-F238E27FC236}">
                  <a16:creationId xmlns:a16="http://schemas.microsoft.com/office/drawing/2014/main" id="{DEFF33F9-49B7-C38A-4E59-0D8CD6A0493E}"/>
                </a:ext>
              </a:extLst>
            </p:cNvPr>
            <p:cNvSpPr txBox="1"/>
            <p:nvPr/>
          </p:nvSpPr>
          <p:spPr>
            <a:xfrm>
              <a:off x="3923071" y="3075057"/>
              <a:ext cx="6096000" cy="707886"/>
            </a:xfrm>
            <a:prstGeom prst="rect">
              <a:avLst/>
            </a:prstGeom>
            <a:noFill/>
          </p:spPr>
          <p:txBody>
            <a:bodyPr wrap="square">
              <a:spAutoFit/>
            </a:bodyPr>
            <a:lstStyle/>
            <a:p>
              <a:r>
                <a:rPr lang="en-US" sz="4000" b="1" dirty="0">
                  <a:solidFill>
                    <a:schemeClr val="bg1"/>
                  </a:solidFill>
                  <a:latin typeface="+mj-lt"/>
                </a:rPr>
                <a:t>C</a:t>
              </a:r>
              <a:r>
                <a:rPr lang="en-IN" sz="4000" b="1" dirty="0">
                  <a:solidFill>
                    <a:schemeClr val="bg1"/>
                  </a:solidFill>
                  <a:latin typeface="+mj-lt"/>
                </a:rPr>
                <a:t>ODE ANALYSIS</a:t>
              </a:r>
              <a:endParaRPr lang="en-IN" sz="4000" b="1" dirty="0">
                <a:latin typeface="+mj-lt"/>
              </a:endParaRPr>
            </a:p>
          </p:txBody>
        </p:sp>
        <p:sp>
          <p:nvSpPr>
            <p:cNvPr id="9" name="TextBox 8">
              <a:extLst>
                <a:ext uri="{FF2B5EF4-FFF2-40B4-BE49-F238E27FC236}">
                  <a16:creationId xmlns:a16="http://schemas.microsoft.com/office/drawing/2014/main" id="{37AF117A-7E11-3193-0CB1-ACACAAEA37AF}"/>
                </a:ext>
              </a:extLst>
            </p:cNvPr>
            <p:cNvSpPr txBox="1"/>
            <p:nvPr/>
          </p:nvSpPr>
          <p:spPr>
            <a:xfrm>
              <a:off x="2348502" y="3801699"/>
              <a:ext cx="7538484" cy="1754326"/>
            </a:xfrm>
            <a:prstGeom prst="rect">
              <a:avLst/>
            </a:prstGeom>
            <a:noFill/>
          </p:spPr>
          <p:txBody>
            <a:bodyPr wrap="square" rtlCol="0">
              <a:spAutoFit/>
            </a:bodyPr>
            <a:lstStyle/>
            <a:p>
              <a:r>
                <a:rPr lang="en-US" b="0" i="0" dirty="0">
                  <a:solidFill>
                    <a:schemeClr val="bg1"/>
                  </a:solidFill>
                  <a:effectLst/>
                </a:rPr>
                <a:t>Code analysis is a crucial feature that automates the process of reviewing code for potential issues. It not only identifies bugs and code smells but also suggests performance optimizations to enhance efficiency. Additionally, it provides complexity metrics, allowing developers to understand the maintainability of their code and make informed decisions about refactoring.</a:t>
              </a:r>
              <a:endParaRPr lang="en-IN" dirty="0">
                <a:solidFill>
                  <a:schemeClr val="bg1"/>
                </a:solidFill>
              </a:endParaRPr>
            </a:p>
          </p:txBody>
        </p:sp>
      </p:grpSp>
      <p:sp>
        <p:nvSpPr>
          <p:cNvPr id="14" name="TextBox 13">
            <a:extLst>
              <a:ext uri="{FF2B5EF4-FFF2-40B4-BE49-F238E27FC236}">
                <a16:creationId xmlns:a16="http://schemas.microsoft.com/office/drawing/2014/main" id="{2991271A-C47F-53D3-B1AD-3517BB1382A3}"/>
              </a:ext>
            </a:extLst>
          </p:cNvPr>
          <p:cNvSpPr txBox="1"/>
          <p:nvPr/>
        </p:nvSpPr>
        <p:spPr>
          <a:xfrm>
            <a:off x="13883699" y="1532989"/>
            <a:ext cx="4375355" cy="523220"/>
          </a:xfrm>
          <a:prstGeom prst="rect">
            <a:avLst/>
          </a:prstGeom>
          <a:noFill/>
        </p:spPr>
        <p:txBody>
          <a:bodyPr wrap="square" rtlCol="0">
            <a:spAutoFit/>
          </a:bodyPr>
          <a:lstStyle/>
          <a:p>
            <a:r>
              <a:rPr lang="en-IN" sz="2800" dirty="0">
                <a:solidFill>
                  <a:schemeClr val="bg1"/>
                </a:solidFill>
                <a:latin typeface="+mj-lt"/>
              </a:rPr>
              <a:t>Impact of the problem</a:t>
            </a:r>
          </a:p>
        </p:txBody>
      </p:sp>
      <p:grpSp>
        <p:nvGrpSpPr>
          <p:cNvPr id="23" name="Group 22">
            <a:extLst>
              <a:ext uri="{FF2B5EF4-FFF2-40B4-BE49-F238E27FC236}">
                <a16:creationId xmlns:a16="http://schemas.microsoft.com/office/drawing/2014/main" id="{A05E870B-09A6-A3EC-25C9-64DF648C2B04}"/>
              </a:ext>
            </a:extLst>
          </p:cNvPr>
          <p:cNvGrpSpPr/>
          <p:nvPr/>
        </p:nvGrpSpPr>
        <p:grpSpPr>
          <a:xfrm>
            <a:off x="13843028" y="3085417"/>
            <a:ext cx="6096000" cy="2125961"/>
            <a:chOff x="13843028" y="3085417"/>
            <a:chExt cx="6096000" cy="2125961"/>
          </a:xfrm>
        </p:grpSpPr>
        <p:sp>
          <p:nvSpPr>
            <p:cNvPr id="13" name="TextBox 12">
              <a:extLst>
                <a:ext uri="{FF2B5EF4-FFF2-40B4-BE49-F238E27FC236}">
                  <a16:creationId xmlns:a16="http://schemas.microsoft.com/office/drawing/2014/main" id="{8C46550C-0203-B49F-66C8-14063386E09D}"/>
                </a:ext>
              </a:extLst>
            </p:cNvPr>
            <p:cNvSpPr txBox="1"/>
            <p:nvPr/>
          </p:nvSpPr>
          <p:spPr>
            <a:xfrm>
              <a:off x="13843028" y="3085417"/>
              <a:ext cx="6096000" cy="707886"/>
            </a:xfrm>
            <a:prstGeom prst="rect">
              <a:avLst/>
            </a:prstGeom>
            <a:noFill/>
          </p:spPr>
          <p:txBody>
            <a:bodyPr wrap="square">
              <a:spAutoFit/>
            </a:bodyPr>
            <a:lstStyle/>
            <a:p>
              <a:r>
                <a:rPr lang="en-IN" sz="4000" dirty="0">
                  <a:solidFill>
                    <a:schemeClr val="bg1"/>
                  </a:solidFill>
                  <a:latin typeface="+mj-lt"/>
                </a:rPr>
                <a:t>IDEATE PHASE</a:t>
              </a:r>
              <a:endParaRPr lang="en-IN" sz="4000" b="1" dirty="0">
                <a:solidFill>
                  <a:schemeClr val="bg1"/>
                </a:solidFill>
                <a:latin typeface="+mj-lt"/>
              </a:endParaRPr>
            </a:p>
          </p:txBody>
        </p:sp>
        <p:sp>
          <p:nvSpPr>
            <p:cNvPr id="15" name="TextBox 14">
              <a:extLst>
                <a:ext uri="{FF2B5EF4-FFF2-40B4-BE49-F238E27FC236}">
                  <a16:creationId xmlns:a16="http://schemas.microsoft.com/office/drawing/2014/main" id="{D50BA7C0-A986-16A8-412D-6BF44B2F0C2E}"/>
                </a:ext>
              </a:extLst>
            </p:cNvPr>
            <p:cNvSpPr txBox="1"/>
            <p:nvPr/>
          </p:nvSpPr>
          <p:spPr>
            <a:xfrm>
              <a:off x="14260180" y="4842046"/>
              <a:ext cx="4070554" cy="369332"/>
            </a:xfrm>
            <a:prstGeom prst="rect">
              <a:avLst/>
            </a:prstGeom>
            <a:noFill/>
          </p:spPr>
          <p:txBody>
            <a:bodyPr wrap="square" rtlCol="0">
              <a:spAutoFit/>
            </a:bodyPr>
            <a:lstStyle/>
            <a:p>
              <a:r>
                <a:rPr lang="en-IN" dirty="0">
                  <a:solidFill>
                    <a:schemeClr val="bg1"/>
                  </a:solidFill>
                </a:rPr>
                <a:t>Scope of this is </a:t>
              </a:r>
              <a:r>
                <a:rPr lang="en-IN" dirty="0" err="1">
                  <a:solidFill>
                    <a:schemeClr val="bg1"/>
                  </a:solidFill>
                </a:rPr>
                <a:t>jgbfkljf;lgxklxkl;xk</a:t>
              </a:r>
              <a:endParaRPr lang="en-IN" dirty="0">
                <a:solidFill>
                  <a:schemeClr val="bg1"/>
                </a:solidFill>
              </a:endParaRPr>
            </a:p>
          </p:txBody>
        </p:sp>
      </p:grpSp>
      <p:sp>
        <p:nvSpPr>
          <p:cNvPr id="16" name="Flowchart: Connector 15">
            <a:extLst>
              <a:ext uri="{FF2B5EF4-FFF2-40B4-BE49-F238E27FC236}">
                <a16:creationId xmlns:a16="http://schemas.microsoft.com/office/drawing/2014/main" id="{DE9E6D1F-175D-F817-6B37-020C74271EE5}"/>
              </a:ext>
            </a:extLst>
          </p:cNvPr>
          <p:cNvSpPr/>
          <p:nvPr/>
        </p:nvSpPr>
        <p:spPr>
          <a:xfrm>
            <a:off x="5744307" y="2146474"/>
            <a:ext cx="351693" cy="342325"/>
          </a:xfrm>
          <a:prstGeom prst="flowChartConnector">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cxnSp>
        <p:nvCxnSpPr>
          <p:cNvPr id="18" name="Straight Connector 17">
            <a:extLst>
              <a:ext uri="{FF2B5EF4-FFF2-40B4-BE49-F238E27FC236}">
                <a16:creationId xmlns:a16="http://schemas.microsoft.com/office/drawing/2014/main" id="{FB9781AA-BED8-8184-22CE-7528B9B65D35}"/>
              </a:ext>
            </a:extLst>
          </p:cNvPr>
          <p:cNvCxnSpPr>
            <a:cxnSpLocks/>
            <a:stCxn id="16" idx="6"/>
          </p:cNvCxnSpPr>
          <p:nvPr/>
        </p:nvCxnSpPr>
        <p:spPr>
          <a:xfrm flipV="1">
            <a:off x="6096000" y="2312953"/>
            <a:ext cx="14498075" cy="4684"/>
          </a:xfrm>
          <a:prstGeom prst="line">
            <a:avLst/>
          </a:prstGeom>
          <a:ln w="38100">
            <a:solidFill>
              <a:schemeClr val="bg1"/>
            </a:solidFill>
          </a:ln>
        </p:spPr>
        <p:style>
          <a:lnRef idx="1">
            <a:schemeClr val="dk1"/>
          </a:lnRef>
          <a:fillRef idx="0">
            <a:schemeClr val="dk1"/>
          </a:fillRef>
          <a:effectRef idx="0">
            <a:schemeClr val="dk1"/>
          </a:effectRef>
          <a:fontRef idx="minor">
            <a:schemeClr val="tx1"/>
          </a:fontRef>
        </p:style>
      </p:cxnSp>
      <p:sp>
        <p:nvSpPr>
          <p:cNvPr id="19" name="Flowchart: Connector 18">
            <a:extLst>
              <a:ext uri="{FF2B5EF4-FFF2-40B4-BE49-F238E27FC236}">
                <a16:creationId xmlns:a16="http://schemas.microsoft.com/office/drawing/2014/main" id="{FD355C10-3C5A-266D-AACD-31B44DED7341}"/>
              </a:ext>
            </a:extLst>
          </p:cNvPr>
          <p:cNvSpPr/>
          <p:nvPr/>
        </p:nvSpPr>
        <p:spPr>
          <a:xfrm>
            <a:off x="15575602" y="2105859"/>
            <a:ext cx="351693" cy="342325"/>
          </a:xfrm>
          <a:prstGeom prst="flowChartConnector">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9652167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2" name="Picture 4" descr="Ideation Images – Browse 8,637 Stock Photos, Vectors, and Video | Adobe  Stock">
            <a:extLst>
              <a:ext uri="{FF2B5EF4-FFF2-40B4-BE49-F238E27FC236}">
                <a16:creationId xmlns:a16="http://schemas.microsoft.com/office/drawing/2014/main" id="{D639487F-B64C-1D8B-133B-27A2FC020FBA}"/>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a:stretch>
            <a:fillRect/>
          </a:stretch>
        </p:blipFill>
        <p:spPr bwMode="auto">
          <a:xfrm>
            <a:off x="-8811685" y="978877"/>
            <a:ext cx="8597235" cy="517573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1" name="Picture 4" descr="Ideation Images – Browse 8,637 Stock Photos, Vectors, and Video | Adobe  Stock">
            <a:extLst>
              <a:ext uri="{FF2B5EF4-FFF2-40B4-BE49-F238E27FC236}">
                <a16:creationId xmlns:a16="http://schemas.microsoft.com/office/drawing/2014/main" id="{0BF7F8EC-C450-94F6-E7D4-84823CB3D3E6}"/>
              </a:ext>
            </a:extLst>
          </p:cNvPr>
          <p:cNvPicPr>
            <a:picLocks noChangeAspect="1" noChangeArrowheads="1"/>
          </p:cNvPicPr>
          <p:nvPr/>
        </p:nvPicPr>
        <p:blipFill>
          <a:blip r:embed="rId4">
            <a:alphaModFix amt="25000"/>
            <a:extLst>
              <a:ext uri="{BEBA8EAE-BF5A-486C-A8C5-ECC9F3942E4B}">
                <a14:imgProps xmlns:a14="http://schemas.microsoft.com/office/drawing/2010/main">
                  <a14:imgLayer r:embed="rId5">
                    <a14:imgEffect>
                      <a14:artisticBlur radius="20"/>
                    </a14:imgEffect>
                  </a14:imgLayer>
                </a14:imgProps>
              </a:ext>
              <a:ext uri="{28A0092B-C50C-407E-A947-70E740481C1C}">
                <a14:useLocalDpi xmlns:a14="http://schemas.microsoft.com/office/drawing/2010/main" val="0"/>
              </a:ext>
            </a:extLst>
          </a:blip>
          <a:srcRect/>
          <a:stretch>
            <a:fillRect/>
          </a:stretch>
        </p:blipFill>
        <p:spPr bwMode="auto">
          <a:xfrm>
            <a:off x="2311587" y="978877"/>
            <a:ext cx="8597235" cy="517573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CE94BDC-B91F-7B68-C005-C8899373F54F}"/>
              </a:ext>
            </a:extLst>
          </p:cNvPr>
          <p:cNvSpPr txBox="1"/>
          <p:nvPr/>
        </p:nvSpPr>
        <p:spPr>
          <a:xfrm>
            <a:off x="-5780362" y="1379322"/>
            <a:ext cx="4375355" cy="523220"/>
          </a:xfrm>
          <a:prstGeom prst="rect">
            <a:avLst/>
          </a:prstGeom>
          <a:noFill/>
        </p:spPr>
        <p:txBody>
          <a:bodyPr wrap="square" rtlCol="0">
            <a:spAutoFit/>
          </a:bodyPr>
          <a:lstStyle/>
          <a:p>
            <a:r>
              <a:rPr lang="en-IN" sz="2800" dirty="0">
                <a:solidFill>
                  <a:schemeClr val="bg1"/>
                </a:solidFill>
                <a:latin typeface="+mj-lt"/>
              </a:rPr>
              <a:t>Scope of the </a:t>
            </a:r>
            <a:r>
              <a:rPr lang="en-IN" sz="2800" dirty="0" err="1">
                <a:solidFill>
                  <a:schemeClr val="bg1"/>
                </a:solidFill>
                <a:latin typeface="+mj-lt"/>
              </a:rPr>
              <a:t>probem</a:t>
            </a:r>
            <a:endParaRPr lang="en-IN" sz="2800" dirty="0">
              <a:solidFill>
                <a:schemeClr val="bg1"/>
              </a:solidFill>
              <a:latin typeface="+mj-lt"/>
            </a:endParaRPr>
          </a:p>
        </p:txBody>
      </p:sp>
      <p:grpSp>
        <p:nvGrpSpPr>
          <p:cNvPr id="24" name="Group 23">
            <a:extLst>
              <a:ext uri="{FF2B5EF4-FFF2-40B4-BE49-F238E27FC236}">
                <a16:creationId xmlns:a16="http://schemas.microsoft.com/office/drawing/2014/main" id="{DDBD5C0E-F2A3-CE58-29ED-E5FFA1F6995E}"/>
              </a:ext>
            </a:extLst>
          </p:cNvPr>
          <p:cNvGrpSpPr/>
          <p:nvPr/>
        </p:nvGrpSpPr>
        <p:grpSpPr>
          <a:xfrm>
            <a:off x="12879295" y="3075057"/>
            <a:ext cx="6096000" cy="2249733"/>
            <a:chOff x="3923071" y="3075057"/>
            <a:chExt cx="6096000" cy="2249733"/>
          </a:xfrm>
        </p:grpSpPr>
        <p:sp>
          <p:nvSpPr>
            <p:cNvPr id="5" name="TextBox 4">
              <a:extLst>
                <a:ext uri="{FF2B5EF4-FFF2-40B4-BE49-F238E27FC236}">
                  <a16:creationId xmlns:a16="http://schemas.microsoft.com/office/drawing/2014/main" id="{DEFF33F9-49B7-C38A-4E59-0D8CD6A0493E}"/>
                </a:ext>
              </a:extLst>
            </p:cNvPr>
            <p:cNvSpPr txBox="1"/>
            <p:nvPr/>
          </p:nvSpPr>
          <p:spPr>
            <a:xfrm>
              <a:off x="3923071" y="3075057"/>
              <a:ext cx="6096000" cy="707886"/>
            </a:xfrm>
            <a:prstGeom prst="rect">
              <a:avLst/>
            </a:prstGeom>
            <a:noFill/>
          </p:spPr>
          <p:txBody>
            <a:bodyPr wrap="square">
              <a:spAutoFit/>
            </a:bodyPr>
            <a:lstStyle/>
            <a:p>
              <a:r>
                <a:rPr lang="en-IN" sz="4000" dirty="0">
                  <a:solidFill>
                    <a:schemeClr val="bg1"/>
                  </a:solidFill>
                  <a:latin typeface="+mj-lt"/>
                </a:rPr>
                <a:t>IDEATE PHASE</a:t>
              </a:r>
              <a:endParaRPr lang="en-IN" sz="4000" b="1" dirty="0">
                <a:latin typeface="+mj-lt"/>
              </a:endParaRPr>
            </a:p>
          </p:txBody>
        </p:sp>
        <p:sp>
          <p:nvSpPr>
            <p:cNvPr id="9" name="TextBox 8">
              <a:extLst>
                <a:ext uri="{FF2B5EF4-FFF2-40B4-BE49-F238E27FC236}">
                  <a16:creationId xmlns:a16="http://schemas.microsoft.com/office/drawing/2014/main" id="{37AF117A-7E11-3193-0CB1-ACACAAEA37AF}"/>
                </a:ext>
              </a:extLst>
            </p:cNvPr>
            <p:cNvSpPr txBox="1"/>
            <p:nvPr/>
          </p:nvSpPr>
          <p:spPr>
            <a:xfrm>
              <a:off x="4404852" y="4955458"/>
              <a:ext cx="4070554" cy="369332"/>
            </a:xfrm>
            <a:prstGeom prst="rect">
              <a:avLst/>
            </a:prstGeom>
            <a:noFill/>
          </p:spPr>
          <p:txBody>
            <a:bodyPr wrap="square" rtlCol="0">
              <a:spAutoFit/>
            </a:bodyPr>
            <a:lstStyle/>
            <a:p>
              <a:r>
                <a:rPr lang="en-IN" dirty="0">
                  <a:solidFill>
                    <a:schemeClr val="bg1"/>
                  </a:solidFill>
                </a:rPr>
                <a:t>Scope of this is </a:t>
              </a:r>
              <a:r>
                <a:rPr lang="en-IN" dirty="0" err="1">
                  <a:solidFill>
                    <a:schemeClr val="bg1"/>
                  </a:solidFill>
                </a:rPr>
                <a:t>jgbfkljf;lgxklxkl;xk</a:t>
              </a:r>
              <a:endParaRPr lang="en-IN" dirty="0">
                <a:solidFill>
                  <a:schemeClr val="bg1"/>
                </a:solidFill>
              </a:endParaRPr>
            </a:p>
          </p:txBody>
        </p:sp>
      </p:grpSp>
      <p:sp>
        <p:nvSpPr>
          <p:cNvPr id="14" name="TextBox 13">
            <a:extLst>
              <a:ext uri="{FF2B5EF4-FFF2-40B4-BE49-F238E27FC236}">
                <a16:creationId xmlns:a16="http://schemas.microsoft.com/office/drawing/2014/main" id="{2991271A-C47F-53D3-B1AD-3517BB1382A3}"/>
              </a:ext>
            </a:extLst>
          </p:cNvPr>
          <p:cNvSpPr txBox="1"/>
          <p:nvPr/>
        </p:nvSpPr>
        <p:spPr>
          <a:xfrm>
            <a:off x="3923415" y="1268709"/>
            <a:ext cx="5831397" cy="523220"/>
          </a:xfrm>
          <a:prstGeom prst="rect">
            <a:avLst/>
          </a:prstGeom>
          <a:noFill/>
        </p:spPr>
        <p:txBody>
          <a:bodyPr wrap="square" rtlCol="0">
            <a:spAutoFit/>
          </a:bodyPr>
          <a:lstStyle/>
          <a:p>
            <a:r>
              <a:rPr lang="en-IN" sz="2800" b="1" i="0" dirty="0">
                <a:solidFill>
                  <a:schemeClr val="bg1"/>
                </a:solidFill>
                <a:effectLst/>
                <a:latin typeface="+mj-lt"/>
              </a:rPr>
              <a:t>Key Features Overview</a:t>
            </a:r>
            <a:endParaRPr lang="en-IN" sz="2800" dirty="0">
              <a:solidFill>
                <a:schemeClr val="bg1"/>
              </a:solidFill>
              <a:latin typeface="+mj-lt"/>
            </a:endParaRPr>
          </a:p>
        </p:txBody>
      </p:sp>
      <p:grpSp>
        <p:nvGrpSpPr>
          <p:cNvPr id="23" name="Group 22">
            <a:extLst>
              <a:ext uri="{FF2B5EF4-FFF2-40B4-BE49-F238E27FC236}">
                <a16:creationId xmlns:a16="http://schemas.microsoft.com/office/drawing/2014/main" id="{A05E870B-09A6-A3EC-25C9-64DF648C2B04}"/>
              </a:ext>
            </a:extLst>
          </p:cNvPr>
          <p:cNvGrpSpPr/>
          <p:nvPr/>
        </p:nvGrpSpPr>
        <p:grpSpPr>
          <a:xfrm>
            <a:off x="1855448" y="3127327"/>
            <a:ext cx="8597235" cy="2200354"/>
            <a:chOff x="12650477" y="3319598"/>
            <a:chExt cx="8597235" cy="1951475"/>
          </a:xfrm>
        </p:grpSpPr>
        <p:sp>
          <p:nvSpPr>
            <p:cNvPr id="13" name="TextBox 12">
              <a:extLst>
                <a:ext uri="{FF2B5EF4-FFF2-40B4-BE49-F238E27FC236}">
                  <a16:creationId xmlns:a16="http://schemas.microsoft.com/office/drawing/2014/main" id="{8C46550C-0203-B49F-66C8-14063386E09D}"/>
                </a:ext>
              </a:extLst>
            </p:cNvPr>
            <p:cNvSpPr txBox="1"/>
            <p:nvPr/>
          </p:nvSpPr>
          <p:spPr>
            <a:xfrm>
              <a:off x="12975520" y="3319598"/>
              <a:ext cx="7699921" cy="627818"/>
            </a:xfrm>
            <a:prstGeom prst="rect">
              <a:avLst/>
            </a:prstGeom>
            <a:noFill/>
          </p:spPr>
          <p:txBody>
            <a:bodyPr wrap="square">
              <a:spAutoFit/>
            </a:bodyPr>
            <a:lstStyle/>
            <a:p>
              <a:r>
                <a:rPr lang="en-IN" sz="4000" dirty="0">
                  <a:solidFill>
                    <a:schemeClr val="bg1"/>
                  </a:solidFill>
                  <a:latin typeface="+mj-lt"/>
                </a:rPr>
                <a:t>    FUNCTIONAL ANALYSIS</a:t>
              </a:r>
              <a:endParaRPr lang="en-IN" sz="4000" b="1" dirty="0">
                <a:solidFill>
                  <a:schemeClr val="bg1"/>
                </a:solidFill>
                <a:latin typeface="+mj-lt"/>
              </a:endParaRPr>
            </a:p>
          </p:txBody>
        </p:sp>
        <p:sp>
          <p:nvSpPr>
            <p:cNvPr id="15" name="TextBox 14">
              <a:extLst>
                <a:ext uri="{FF2B5EF4-FFF2-40B4-BE49-F238E27FC236}">
                  <a16:creationId xmlns:a16="http://schemas.microsoft.com/office/drawing/2014/main" id="{D50BA7C0-A986-16A8-412D-6BF44B2F0C2E}"/>
                </a:ext>
              </a:extLst>
            </p:cNvPr>
            <p:cNvSpPr txBox="1"/>
            <p:nvPr/>
          </p:nvSpPr>
          <p:spPr>
            <a:xfrm>
              <a:off x="12650477" y="3960844"/>
              <a:ext cx="8597235" cy="1310229"/>
            </a:xfrm>
            <a:prstGeom prst="rect">
              <a:avLst/>
            </a:prstGeom>
            <a:noFill/>
          </p:spPr>
          <p:txBody>
            <a:bodyPr wrap="square" rtlCol="0">
              <a:spAutoFit/>
            </a:bodyPr>
            <a:lstStyle/>
            <a:p>
              <a:r>
                <a:rPr lang="en-US" b="0" i="0" dirty="0">
                  <a:solidFill>
                    <a:schemeClr val="bg1"/>
                  </a:solidFill>
                  <a:effectLst/>
                </a:rPr>
                <a:t>Functional analysis focuses on understanding and summarizing project requirements. This feature generates code directly from specifications, streamlining the development process. It also creates comprehensive test cases to ensure that the code meets the defined requirements, thereby improving the overall quality and reliability of the software.</a:t>
              </a:r>
              <a:endParaRPr lang="en-IN" dirty="0">
                <a:solidFill>
                  <a:schemeClr val="bg1"/>
                </a:solidFill>
              </a:endParaRPr>
            </a:p>
          </p:txBody>
        </p:sp>
      </p:grpSp>
      <p:sp>
        <p:nvSpPr>
          <p:cNvPr id="16" name="Flowchart: Connector 15">
            <a:extLst>
              <a:ext uri="{FF2B5EF4-FFF2-40B4-BE49-F238E27FC236}">
                <a16:creationId xmlns:a16="http://schemas.microsoft.com/office/drawing/2014/main" id="{DE9E6D1F-175D-F817-6B37-020C74271EE5}"/>
              </a:ext>
            </a:extLst>
          </p:cNvPr>
          <p:cNvSpPr/>
          <p:nvPr/>
        </p:nvSpPr>
        <p:spPr>
          <a:xfrm>
            <a:off x="-3812776" y="2146474"/>
            <a:ext cx="351693" cy="342325"/>
          </a:xfrm>
          <a:prstGeom prst="flowChartConnector">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cxnSp>
        <p:nvCxnSpPr>
          <p:cNvPr id="18" name="Straight Connector 17">
            <a:extLst>
              <a:ext uri="{FF2B5EF4-FFF2-40B4-BE49-F238E27FC236}">
                <a16:creationId xmlns:a16="http://schemas.microsoft.com/office/drawing/2014/main" id="{FB9781AA-BED8-8184-22CE-7528B9B65D35}"/>
              </a:ext>
            </a:extLst>
          </p:cNvPr>
          <p:cNvCxnSpPr>
            <a:cxnSpLocks/>
          </p:cNvCxnSpPr>
          <p:nvPr/>
        </p:nvCxnSpPr>
        <p:spPr>
          <a:xfrm>
            <a:off x="-3559449" y="2317637"/>
            <a:ext cx="15751449" cy="0"/>
          </a:xfrm>
          <a:prstGeom prst="line">
            <a:avLst/>
          </a:prstGeom>
          <a:ln w="38100">
            <a:solidFill>
              <a:schemeClr val="bg1"/>
            </a:solidFill>
          </a:ln>
        </p:spPr>
        <p:style>
          <a:lnRef idx="1">
            <a:schemeClr val="dk1"/>
          </a:lnRef>
          <a:fillRef idx="0">
            <a:schemeClr val="dk1"/>
          </a:fillRef>
          <a:effectRef idx="0">
            <a:schemeClr val="dk1"/>
          </a:effectRef>
          <a:fontRef idx="minor">
            <a:schemeClr val="tx1"/>
          </a:fontRef>
        </p:style>
      </p:cxnSp>
      <p:sp>
        <p:nvSpPr>
          <p:cNvPr id="19" name="Flowchart: Connector 18">
            <a:extLst>
              <a:ext uri="{FF2B5EF4-FFF2-40B4-BE49-F238E27FC236}">
                <a16:creationId xmlns:a16="http://schemas.microsoft.com/office/drawing/2014/main" id="{FD355C10-3C5A-266D-AACD-31B44DED7341}"/>
              </a:ext>
            </a:extLst>
          </p:cNvPr>
          <p:cNvSpPr/>
          <p:nvPr/>
        </p:nvSpPr>
        <p:spPr>
          <a:xfrm>
            <a:off x="5920153" y="2105859"/>
            <a:ext cx="351693" cy="342325"/>
          </a:xfrm>
          <a:prstGeom prst="flowChartConnector">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3420139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2" name="Picture 4" descr="Ideation Images – Browse 8,637 Stock Photos, Vectors, and Video | Adobe  Stock">
            <a:extLst>
              <a:ext uri="{FF2B5EF4-FFF2-40B4-BE49-F238E27FC236}">
                <a16:creationId xmlns:a16="http://schemas.microsoft.com/office/drawing/2014/main" id="{D639487F-B64C-1D8B-133B-27A2FC020FBA}"/>
              </a:ext>
            </a:extLst>
          </p:cNvPr>
          <p:cNvPicPr>
            <a:picLocks noChangeAspect="1" noChangeArrowheads="1"/>
          </p:cNvPicPr>
          <p:nvPr/>
        </p:nvPicPr>
        <p:blipFill>
          <a:blip r:embed="rId3">
            <a:alphaModFix amt="25000"/>
            <a:extLst>
              <a:ext uri="{BEBA8EAE-BF5A-486C-A8C5-ECC9F3942E4B}">
                <a14:imgProps xmlns:a14="http://schemas.microsoft.com/office/drawing/2010/main">
                  <a14:imgLayer r:embed="rId4">
                    <a14:imgEffect>
                      <a14:artisticBlur radius="20"/>
                    </a14:imgEffect>
                  </a14:imgLayer>
                </a14:imgProps>
              </a:ext>
              <a:ext uri="{28A0092B-C50C-407E-A947-70E740481C1C}">
                <a14:useLocalDpi xmlns:a14="http://schemas.microsoft.com/office/drawing/2010/main" val="0"/>
              </a:ext>
            </a:extLst>
          </a:blip>
          <a:srcRect/>
          <a:stretch>
            <a:fillRect/>
          </a:stretch>
        </p:blipFill>
        <p:spPr bwMode="auto">
          <a:xfrm>
            <a:off x="2475371" y="978877"/>
            <a:ext cx="8597235" cy="517573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1" name="Picture 4" descr="Ideation Images – Browse 8,637 Stock Photos, Vectors, and Video | Adobe  Stock">
            <a:extLst>
              <a:ext uri="{FF2B5EF4-FFF2-40B4-BE49-F238E27FC236}">
                <a16:creationId xmlns:a16="http://schemas.microsoft.com/office/drawing/2014/main" id="{0BF7F8EC-C450-94F6-E7D4-84823CB3D3E6}"/>
              </a:ext>
            </a:extLst>
          </p:cNvPr>
          <p:cNvPicPr>
            <a:picLocks noChangeAspect="1" noChangeArrowheads="1"/>
          </p:cNvPicPr>
          <p:nvPr/>
        </p:nvPicPr>
        <p:blipFill>
          <a:blip r:embed="rId5">
            <a:alphaModFix amt="25000"/>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a:stretch>
            <a:fillRect/>
          </a:stretch>
        </p:blipFill>
        <p:spPr bwMode="auto">
          <a:xfrm>
            <a:off x="-6742766" y="978877"/>
            <a:ext cx="8597235" cy="517573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CE94BDC-B91F-7B68-C005-C8899373F54F}"/>
              </a:ext>
            </a:extLst>
          </p:cNvPr>
          <p:cNvSpPr txBox="1"/>
          <p:nvPr/>
        </p:nvSpPr>
        <p:spPr>
          <a:xfrm>
            <a:off x="-4979797" y="1117712"/>
            <a:ext cx="4375355" cy="523220"/>
          </a:xfrm>
          <a:prstGeom prst="rect">
            <a:avLst/>
          </a:prstGeom>
          <a:noFill/>
        </p:spPr>
        <p:txBody>
          <a:bodyPr wrap="square" rtlCol="0">
            <a:spAutoFit/>
          </a:bodyPr>
          <a:lstStyle/>
          <a:p>
            <a:r>
              <a:rPr lang="en-IN" sz="2800" dirty="0">
                <a:solidFill>
                  <a:schemeClr val="bg1"/>
                </a:solidFill>
                <a:latin typeface="+mj-lt"/>
              </a:rPr>
              <a:t>Impact of problem</a:t>
            </a:r>
          </a:p>
        </p:txBody>
      </p:sp>
      <p:grpSp>
        <p:nvGrpSpPr>
          <p:cNvPr id="24" name="Group 23">
            <a:extLst>
              <a:ext uri="{FF2B5EF4-FFF2-40B4-BE49-F238E27FC236}">
                <a16:creationId xmlns:a16="http://schemas.microsoft.com/office/drawing/2014/main" id="{DDBD5C0E-F2A3-CE58-29ED-E5FFA1F6995E}"/>
              </a:ext>
            </a:extLst>
          </p:cNvPr>
          <p:cNvGrpSpPr/>
          <p:nvPr/>
        </p:nvGrpSpPr>
        <p:grpSpPr>
          <a:xfrm>
            <a:off x="2475371" y="3282421"/>
            <a:ext cx="7452445" cy="2548129"/>
            <a:chOff x="2596893" y="3075057"/>
            <a:chExt cx="7452445" cy="2548129"/>
          </a:xfrm>
        </p:grpSpPr>
        <p:sp>
          <p:nvSpPr>
            <p:cNvPr id="5" name="TextBox 4">
              <a:extLst>
                <a:ext uri="{FF2B5EF4-FFF2-40B4-BE49-F238E27FC236}">
                  <a16:creationId xmlns:a16="http://schemas.microsoft.com/office/drawing/2014/main" id="{DEFF33F9-49B7-C38A-4E59-0D8CD6A0493E}"/>
                </a:ext>
              </a:extLst>
            </p:cNvPr>
            <p:cNvSpPr txBox="1"/>
            <p:nvPr/>
          </p:nvSpPr>
          <p:spPr>
            <a:xfrm>
              <a:off x="3196318" y="3075057"/>
              <a:ext cx="6822753" cy="707886"/>
            </a:xfrm>
            <a:prstGeom prst="rect">
              <a:avLst/>
            </a:prstGeom>
            <a:noFill/>
          </p:spPr>
          <p:txBody>
            <a:bodyPr wrap="square">
              <a:spAutoFit/>
            </a:bodyPr>
            <a:lstStyle/>
            <a:p>
              <a:r>
                <a:rPr lang="en-US" sz="4000" b="1" dirty="0">
                  <a:solidFill>
                    <a:schemeClr val="bg1"/>
                  </a:solidFill>
                  <a:latin typeface="+mj-lt"/>
                </a:rPr>
                <a:t>S</a:t>
              </a:r>
              <a:r>
                <a:rPr lang="en-IN" sz="4000" b="1" dirty="0" err="1">
                  <a:solidFill>
                    <a:schemeClr val="bg1"/>
                  </a:solidFill>
                  <a:latin typeface="+mj-lt"/>
                </a:rPr>
                <a:t>ECURITY</a:t>
              </a:r>
              <a:r>
                <a:rPr lang="en-IN" sz="4000" b="1" dirty="0">
                  <a:solidFill>
                    <a:schemeClr val="bg1"/>
                  </a:solidFill>
                  <a:latin typeface="+mj-lt"/>
                </a:rPr>
                <a:t> MONITOR</a:t>
              </a:r>
              <a:endParaRPr lang="en-IN" sz="4000" b="1" dirty="0">
                <a:latin typeface="+mj-lt"/>
              </a:endParaRPr>
            </a:p>
          </p:txBody>
        </p:sp>
        <p:sp>
          <p:nvSpPr>
            <p:cNvPr id="9" name="TextBox 8">
              <a:extLst>
                <a:ext uri="{FF2B5EF4-FFF2-40B4-BE49-F238E27FC236}">
                  <a16:creationId xmlns:a16="http://schemas.microsoft.com/office/drawing/2014/main" id="{37AF117A-7E11-3193-0CB1-ACACAAEA37AF}"/>
                </a:ext>
              </a:extLst>
            </p:cNvPr>
            <p:cNvSpPr txBox="1"/>
            <p:nvPr/>
          </p:nvSpPr>
          <p:spPr>
            <a:xfrm>
              <a:off x="2596893" y="3868860"/>
              <a:ext cx="7452445" cy="1754326"/>
            </a:xfrm>
            <a:prstGeom prst="rect">
              <a:avLst/>
            </a:prstGeom>
            <a:noFill/>
          </p:spPr>
          <p:txBody>
            <a:bodyPr wrap="square" rtlCol="0">
              <a:spAutoFit/>
            </a:bodyPr>
            <a:lstStyle/>
            <a:p>
              <a:r>
                <a:rPr lang="en-US" b="0" i="0" dirty="0">
                  <a:solidFill>
                    <a:schemeClr val="bg1"/>
                  </a:solidFill>
                  <a:effectLst/>
                </a:rPr>
                <a:t>The security monitor is designed to proactively identify vulnerabilities within the codebase. It scans for potential security threats and simulates live threat alerts to keep developers informed of any risks. By delivering actionable security insights, this feature helps teams to mitigate risks and enhance the overall security posture of their applications.</a:t>
              </a:r>
              <a:endParaRPr lang="en-IN" dirty="0">
                <a:solidFill>
                  <a:schemeClr val="bg1"/>
                </a:solidFill>
              </a:endParaRPr>
            </a:p>
          </p:txBody>
        </p:sp>
      </p:grpSp>
      <p:sp>
        <p:nvSpPr>
          <p:cNvPr id="14" name="TextBox 13">
            <a:extLst>
              <a:ext uri="{FF2B5EF4-FFF2-40B4-BE49-F238E27FC236}">
                <a16:creationId xmlns:a16="http://schemas.microsoft.com/office/drawing/2014/main" id="{2991271A-C47F-53D3-B1AD-3517BB1382A3}"/>
              </a:ext>
            </a:extLst>
          </p:cNvPr>
          <p:cNvSpPr txBox="1"/>
          <p:nvPr/>
        </p:nvSpPr>
        <p:spPr>
          <a:xfrm>
            <a:off x="3381154" y="1379322"/>
            <a:ext cx="5457002" cy="523220"/>
          </a:xfrm>
          <a:prstGeom prst="rect">
            <a:avLst/>
          </a:prstGeom>
          <a:noFill/>
        </p:spPr>
        <p:txBody>
          <a:bodyPr wrap="square" rtlCol="0">
            <a:spAutoFit/>
          </a:bodyPr>
          <a:lstStyle/>
          <a:p>
            <a:r>
              <a:rPr lang="en-IN" sz="2800" b="1" i="0" dirty="0">
                <a:solidFill>
                  <a:schemeClr val="bg1"/>
                </a:solidFill>
                <a:effectLst/>
                <a:latin typeface="+mj-lt"/>
              </a:rPr>
              <a:t>Key Features Overview</a:t>
            </a:r>
            <a:endParaRPr lang="en-IN" sz="2800" dirty="0">
              <a:solidFill>
                <a:schemeClr val="bg1"/>
              </a:solidFill>
              <a:latin typeface="+mj-lt"/>
            </a:endParaRPr>
          </a:p>
        </p:txBody>
      </p:sp>
      <p:grpSp>
        <p:nvGrpSpPr>
          <p:cNvPr id="23" name="Group 22">
            <a:extLst>
              <a:ext uri="{FF2B5EF4-FFF2-40B4-BE49-F238E27FC236}">
                <a16:creationId xmlns:a16="http://schemas.microsoft.com/office/drawing/2014/main" id="{A05E870B-09A6-A3EC-25C9-64DF648C2B04}"/>
              </a:ext>
            </a:extLst>
          </p:cNvPr>
          <p:cNvGrpSpPr/>
          <p:nvPr/>
        </p:nvGrpSpPr>
        <p:grpSpPr>
          <a:xfrm>
            <a:off x="12192000" y="3429000"/>
            <a:ext cx="6096000" cy="2125961"/>
            <a:chOff x="13843028" y="3085417"/>
            <a:chExt cx="6096000" cy="2125961"/>
          </a:xfrm>
        </p:grpSpPr>
        <p:sp>
          <p:nvSpPr>
            <p:cNvPr id="13" name="TextBox 12">
              <a:extLst>
                <a:ext uri="{FF2B5EF4-FFF2-40B4-BE49-F238E27FC236}">
                  <a16:creationId xmlns:a16="http://schemas.microsoft.com/office/drawing/2014/main" id="{8C46550C-0203-B49F-66C8-14063386E09D}"/>
                </a:ext>
              </a:extLst>
            </p:cNvPr>
            <p:cNvSpPr txBox="1"/>
            <p:nvPr/>
          </p:nvSpPr>
          <p:spPr>
            <a:xfrm>
              <a:off x="13843028" y="3085417"/>
              <a:ext cx="6096000" cy="707886"/>
            </a:xfrm>
            <a:prstGeom prst="rect">
              <a:avLst/>
            </a:prstGeom>
            <a:noFill/>
          </p:spPr>
          <p:txBody>
            <a:bodyPr wrap="square">
              <a:spAutoFit/>
            </a:bodyPr>
            <a:lstStyle/>
            <a:p>
              <a:r>
                <a:rPr lang="en-IN" sz="4000" dirty="0">
                  <a:solidFill>
                    <a:schemeClr val="bg1"/>
                  </a:solidFill>
                  <a:latin typeface="+mj-lt"/>
                </a:rPr>
                <a:t>IDEATE PHASE</a:t>
              </a:r>
              <a:endParaRPr lang="en-IN" sz="4000" b="1" dirty="0">
                <a:solidFill>
                  <a:schemeClr val="bg1"/>
                </a:solidFill>
                <a:latin typeface="+mj-lt"/>
              </a:endParaRPr>
            </a:p>
          </p:txBody>
        </p:sp>
        <p:sp>
          <p:nvSpPr>
            <p:cNvPr id="15" name="TextBox 14">
              <a:extLst>
                <a:ext uri="{FF2B5EF4-FFF2-40B4-BE49-F238E27FC236}">
                  <a16:creationId xmlns:a16="http://schemas.microsoft.com/office/drawing/2014/main" id="{D50BA7C0-A986-16A8-412D-6BF44B2F0C2E}"/>
                </a:ext>
              </a:extLst>
            </p:cNvPr>
            <p:cNvSpPr txBox="1"/>
            <p:nvPr/>
          </p:nvSpPr>
          <p:spPr>
            <a:xfrm>
              <a:off x="14260180" y="4842046"/>
              <a:ext cx="4070554" cy="369332"/>
            </a:xfrm>
            <a:prstGeom prst="rect">
              <a:avLst/>
            </a:prstGeom>
            <a:noFill/>
          </p:spPr>
          <p:txBody>
            <a:bodyPr wrap="square" rtlCol="0">
              <a:spAutoFit/>
            </a:bodyPr>
            <a:lstStyle/>
            <a:p>
              <a:r>
                <a:rPr lang="en-IN" dirty="0">
                  <a:solidFill>
                    <a:schemeClr val="bg1"/>
                  </a:solidFill>
                </a:rPr>
                <a:t>Scope of this is </a:t>
              </a:r>
              <a:r>
                <a:rPr lang="en-IN" dirty="0" err="1">
                  <a:solidFill>
                    <a:schemeClr val="bg1"/>
                  </a:solidFill>
                </a:rPr>
                <a:t>jgbfkljf;lgxklxkl;xk</a:t>
              </a:r>
              <a:endParaRPr lang="en-IN" dirty="0">
                <a:solidFill>
                  <a:schemeClr val="bg1"/>
                </a:solidFill>
              </a:endParaRPr>
            </a:p>
          </p:txBody>
        </p:sp>
      </p:grpSp>
      <p:sp>
        <p:nvSpPr>
          <p:cNvPr id="16" name="Flowchart: Connector 15">
            <a:extLst>
              <a:ext uri="{FF2B5EF4-FFF2-40B4-BE49-F238E27FC236}">
                <a16:creationId xmlns:a16="http://schemas.microsoft.com/office/drawing/2014/main" id="{DE9E6D1F-175D-F817-6B37-020C74271EE5}"/>
              </a:ext>
            </a:extLst>
          </p:cNvPr>
          <p:cNvSpPr/>
          <p:nvPr/>
        </p:nvSpPr>
        <p:spPr>
          <a:xfrm>
            <a:off x="-3812776" y="2146474"/>
            <a:ext cx="351693" cy="342325"/>
          </a:xfrm>
          <a:prstGeom prst="flowChartConnector">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cxnSp>
        <p:nvCxnSpPr>
          <p:cNvPr id="18" name="Straight Connector 17">
            <a:extLst>
              <a:ext uri="{FF2B5EF4-FFF2-40B4-BE49-F238E27FC236}">
                <a16:creationId xmlns:a16="http://schemas.microsoft.com/office/drawing/2014/main" id="{FB9781AA-BED8-8184-22CE-7528B9B65D35}"/>
              </a:ext>
            </a:extLst>
          </p:cNvPr>
          <p:cNvCxnSpPr>
            <a:cxnSpLocks/>
          </p:cNvCxnSpPr>
          <p:nvPr/>
        </p:nvCxnSpPr>
        <p:spPr>
          <a:xfrm flipV="1">
            <a:off x="-3559449" y="2304734"/>
            <a:ext cx="25038884" cy="12903"/>
          </a:xfrm>
          <a:prstGeom prst="line">
            <a:avLst/>
          </a:prstGeom>
          <a:ln w="38100">
            <a:solidFill>
              <a:schemeClr val="bg1"/>
            </a:solidFill>
          </a:ln>
        </p:spPr>
        <p:style>
          <a:lnRef idx="1">
            <a:schemeClr val="dk1"/>
          </a:lnRef>
          <a:fillRef idx="0">
            <a:schemeClr val="dk1"/>
          </a:fillRef>
          <a:effectRef idx="0">
            <a:schemeClr val="dk1"/>
          </a:effectRef>
          <a:fontRef idx="minor">
            <a:schemeClr val="tx1"/>
          </a:fontRef>
        </p:style>
      </p:cxnSp>
      <p:sp>
        <p:nvSpPr>
          <p:cNvPr id="19" name="Flowchart: Connector 18">
            <a:extLst>
              <a:ext uri="{FF2B5EF4-FFF2-40B4-BE49-F238E27FC236}">
                <a16:creationId xmlns:a16="http://schemas.microsoft.com/office/drawing/2014/main" id="{FD355C10-3C5A-266D-AACD-31B44DED7341}"/>
              </a:ext>
            </a:extLst>
          </p:cNvPr>
          <p:cNvSpPr/>
          <p:nvPr/>
        </p:nvSpPr>
        <p:spPr>
          <a:xfrm>
            <a:off x="-3204780" y="2105859"/>
            <a:ext cx="351693" cy="342325"/>
          </a:xfrm>
          <a:prstGeom prst="flowChartConnector">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Flowchart: Connector 1">
            <a:extLst>
              <a:ext uri="{FF2B5EF4-FFF2-40B4-BE49-F238E27FC236}">
                <a16:creationId xmlns:a16="http://schemas.microsoft.com/office/drawing/2014/main" id="{1B2D36FA-DCFC-8BC2-B7B1-0B2EA67E3482}"/>
              </a:ext>
            </a:extLst>
          </p:cNvPr>
          <p:cNvSpPr/>
          <p:nvPr/>
        </p:nvSpPr>
        <p:spPr>
          <a:xfrm>
            <a:off x="5920153" y="2133572"/>
            <a:ext cx="351693" cy="342325"/>
          </a:xfrm>
          <a:prstGeom prst="flowChartConnector">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79765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2" name="Picture 4" descr="Ideation Images – Browse 8,637 Stock Photos, Vectors, and Video | Adobe  Stock">
            <a:extLst>
              <a:ext uri="{FF2B5EF4-FFF2-40B4-BE49-F238E27FC236}">
                <a16:creationId xmlns:a16="http://schemas.microsoft.com/office/drawing/2014/main" id="{D639487F-B64C-1D8B-133B-27A2FC020FBA}"/>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a:stretch>
            <a:fillRect/>
          </a:stretch>
        </p:blipFill>
        <p:spPr bwMode="auto">
          <a:xfrm>
            <a:off x="-8623498" y="978877"/>
            <a:ext cx="8597235" cy="517573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1" name="Picture 4" descr="Ideation Images – Browse 8,637 Stock Photos, Vectors, and Video | Adobe  Stock">
            <a:extLst>
              <a:ext uri="{FF2B5EF4-FFF2-40B4-BE49-F238E27FC236}">
                <a16:creationId xmlns:a16="http://schemas.microsoft.com/office/drawing/2014/main" id="{0BF7F8EC-C450-94F6-E7D4-84823CB3D3E6}"/>
              </a:ext>
            </a:extLst>
          </p:cNvPr>
          <p:cNvPicPr>
            <a:picLocks noChangeAspect="1" noChangeArrowheads="1"/>
          </p:cNvPicPr>
          <p:nvPr/>
        </p:nvPicPr>
        <p:blipFill>
          <a:blip r:embed="rId4">
            <a:alphaModFix amt="25000"/>
            <a:extLst>
              <a:ext uri="{BEBA8EAE-BF5A-486C-A8C5-ECC9F3942E4B}">
                <a14:imgProps xmlns:a14="http://schemas.microsoft.com/office/drawing/2010/main">
                  <a14:imgLayer r:embed="rId5">
                    <a14:imgEffect>
                      <a14:artisticBlur radius="20"/>
                    </a14:imgEffect>
                  </a14:imgLayer>
                </a14:imgProps>
              </a:ext>
              <a:ext uri="{28A0092B-C50C-407E-A947-70E740481C1C}">
                <a14:useLocalDpi xmlns:a14="http://schemas.microsoft.com/office/drawing/2010/main" val="0"/>
              </a:ext>
            </a:extLst>
          </a:blip>
          <a:srcRect/>
          <a:stretch>
            <a:fillRect/>
          </a:stretch>
        </p:blipFill>
        <p:spPr bwMode="auto">
          <a:xfrm>
            <a:off x="2311587" y="978877"/>
            <a:ext cx="8597235" cy="517573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CE94BDC-B91F-7B68-C005-C8899373F54F}"/>
              </a:ext>
            </a:extLst>
          </p:cNvPr>
          <p:cNvSpPr txBox="1"/>
          <p:nvPr/>
        </p:nvSpPr>
        <p:spPr>
          <a:xfrm>
            <a:off x="-5780362" y="1379322"/>
            <a:ext cx="4375355" cy="523220"/>
          </a:xfrm>
          <a:prstGeom prst="rect">
            <a:avLst/>
          </a:prstGeom>
          <a:noFill/>
        </p:spPr>
        <p:txBody>
          <a:bodyPr wrap="square" rtlCol="0">
            <a:spAutoFit/>
          </a:bodyPr>
          <a:lstStyle/>
          <a:p>
            <a:r>
              <a:rPr lang="en-IN" sz="2800" dirty="0">
                <a:solidFill>
                  <a:schemeClr val="bg1"/>
                </a:solidFill>
                <a:latin typeface="+mj-lt"/>
              </a:rPr>
              <a:t>Scope of the </a:t>
            </a:r>
            <a:r>
              <a:rPr lang="en-IN" sz="2800" dirty="0" err="1">
                <a:solidFill>
                  <a:schemeClr val="bg1"/>
                </a:solidFill>
                <a:latin typeface="+mj-lt"/>
              </a:rPr>
              <a:t>probem</a:t>
            </a:r>
            <a:endParaRPr lang="en-IN" sz="2800" dirty="0">
              <a:solidFill>
                <a:schemeClr val="bg1"/>
              </a:solidFill>
              <a:latin typeface="+mj-lt"/>
            </a:endParaRPr>
          </a:p>
        </p:txBody>
      </p:sp>
      <p:grpSp>
        <p:nvGrpSpPr>
          <p:cNvPr id="24" name="Group 23">
            <a:extLst>
              <a:ext uri="{FF2B5EF4-FFF2-40B4-BE49-F238E27FC236}">
                <a16:creationId xmlns:a16="http://schemas.microsoft.com/office/drawing/2014/main" id="{DDBD5C0E-F2A3-CE58-29ED-E5FFA1F6995E}"/>
              </a:ext>
            </a:extLst>
          </p:cNvPr>
          <p:cNvGrpSpPr/>
          <p:nvPr/>
        </p:nvGrpSpPr>
        <p:grpSpPr>
          <a:xfrm>
            <a:off x="12879295" y="3075057"/>
            <a:ext cx="6096000" cy="2249733"/>
            <a:chOff x="3923071" y="3075057"/>
            <a:chExt cx="6096000" cy="2249733"/>
          </a:xfrm>
        </p:grpSpPr>
        <p:sp>
          <p:nvSpPr>
            <p:cNvPr id="5" name="TextBox 4">
              <a:extLst>
                <a:ext uri="{FF2B5EF4-FFF2-40B4-BE49-F238E27FC236}">
                  <a16:creationId xmlns:a16="http://schemas.microsoft.com/office/drawing/2014/main" id="{DEFF33F9-49B7-C38A-4E59-0D8CD6A0493E}"/>
                </a:ext>
              </a:extLst>
            </p:cNvPr>
            <p:cNvSpPr txBox="1"/>
            <p:nvPr/>
          </p:nvSpPr>
          <p:spPr>
            <a:xfrm>
              <a:off x="3923071" y="3075057"/>
              <a:ext cx="6096000" cy="707886"/>
            </a:xfrm>
            <a:prstGeom prst="rect">
              <a:avLst/>
            </a:prstGeom>
            <a:noFill/>
          </p:spPr>
          <p:txBody>
            <a:bodyPr wrap="square">
              <a:spAutoFit/>
            </a:bodyPr>
            <a:lstStyle/>
            <a:p>
              <a:r>
                <a:rPr lang="en-IN" sz="4000" dirty="0">
                  <a:solidFill>
                    <a:schemeClr val="bg1"/>
                  </a:solidFill>
                  <a:latin typeface="+mj-lt"/>
                </a:rPr>
                <a:t>IDEATE PHASE</a:t>
              </a:r>
              <a:endParaRPr lang="en-IN" sz="4000" b="1" dirty="0">
                <a:latin typeface="+mj-lt"/>
              </a:endParaRPr>
            </a:p>
          </p:txBody>
        </p:sp>
        <p:sp>
          <p:nvSpPr>
            <p:cNvPr id="9" name="TextBox 8">
              <a:extLst>
                <a:ext uri="{FF2B5EF4-FFF2-40B4-BE49-F238E27FC236}">
                  <a16:creationId xmlns:a16="http://schemas.microsoft.com/office/drawing/2014/main" id="{37AF117A-7E11-3193-0CB1-ACACAAEA37AF}"/>
                </a:ext>
              </a:extLst>
            </p:cNvPr>
            <p:cNvSpPr txBox="1"/>
            <p:nvPr/>
          </p:nvSpPr>
          <p:spPr>
            <a:xfrm>
              <a:off x="4404852" y="4955458"/>
              <a:ext cx="4070554" cy="369332"/>
            </a:xfrm>
            <a:prstGeom prst="rect">
              <a:avLst/>
            </a:prstGeom>
            <a:noFill/>
          </p:spPr>
          <p:txBody>
            <a:bodyPr wrap="square" rtlCol="0">
              <a:spAutoFit/>
            </a:bodyPr>
            <a:lstStyle/>
            <a:p>
              <a:r>
                <a:rPr lang="en-IN" dirty="0">
                  <a:solidFill>
                    <a:schemeClr val="bg1"/>
                  </a:solidFill>
                </a:rPr>
                <a:t>Scope of this is </a:t>
              </a:r>
              <a:r>
                <a:rPr lang="en-IN" dirty="0" err="1">
                  <a:solidFill>
                    <a:schemeClr val="bg1"/>
                  </a:solidFill>
                </a:rPr>
                <a:t>jgbfkljf;lgxklxkl;xk</a:t>
              </a:r>
              <a:endParaRPr lang="en-IN" dirty="0">
                <a:solidFill>
                  <a:schemeClr val="bg1"/>
                </a:solidFill>
              </a:endParaRPr>
            </a:p>
          </p:txBody>
        </p:sp>
      </p:grpSp>
      <p:sp>
        <p:nvSpPr>
          <p:cNvPr id="14" name="TextBox 13">
            <a:extLst>
              <a:ext uri="{FF2B5EF4-FFF2-40B4-BE49-F238E27FC236}">
                <a16:creationId xmlns:a16="http://schemas.microsoft.com/office/drawing/2014/main" id="{2991271A-C47F-53D3-B1AD-3517BB1382A3}"/>
              </a:ext>
            </a:extLst>
          </p:cNvPr>
          <p:cNvSpPr txBox="1"/>
          <p:nvPr/>
        </p:nvSpPr>
        <p:spPr>
          <a:xfrm>
            <a:off x="3486724" y="1253554"/>
            <a:ext cx="5399703" cy="523220"/>
          </a:xfrm>
          <a:prstGeom prst="rect">
            <a:avLst/>
          </a:prstGeom>
          <a:noFill/>
        </p:spPr>
        <p:txBody>
          <a:bodyPr wrap="square" rtlCol="0">
            <a:spAutoFit/>
          </a:bodyPr>
          <a:lstStyle/>
          <a:p>
            <a:r>
              <a:rPr lang="en-IN" sz="2800" b="1" i="0" dirty="0">
                <a:solidFill>
                  <a:schemeClr val="bg1"/>
                </a:solidFill>
                <a:effectLst/>
                <a:latin typeface="+mj-lt"/>
              </a:rPr>
              <a:t>Key Features Overview</a:t>
            </a:r>
            <a:endParaRPr lang="en-IN" sz="2800" dirty="0">
              <a:solidFill>
                <a:schemeClr val="bg1"/>
              </a:solidFill>
              <a:latin typeface="+mj-lt"/>
            </a:endParaRPr>
          </a:p>
        </p:txBody>
      </p:sp>
      <p:grpSp>
        <p:nvGrpSpPr>
          <p:cNvPr id="23" name="Group 22">
            <a:extLst>
              <a:ext uri="{FF2B5EF4-FFF2-40B4-BE49-F238E27FC236}">
                <a16:creationId xmlns:a16="http://schemas.microsoft.com/office/drawing/2014/main" id="{A05E870B-09A6-A3EC-25C9-64DF648C2B04}"/>
              </a:ext>
            </a:extLst>
          </p:cNvPr>
          <p:cNvGrpSpPr/>
          <p:nvPr/>
        </p:nvGrpSpPr>
        <p:grpSpPr>
          <a:xfrm>
            <a:off x="3141953" y="3429000"/>
            <a:ext cx="6795268" cy="2914109"/>
            <a:chOff x="13143760" y="3085417"/>
            <a:chExt cx="6795268" cy="2914109"/>
          </a:xfrm>
        </p:grpSpPr>
        <p:sp>
          <p:nvSpPr>
            <p:cNvPr id="13" name="TextBox 12">
              <a:extLst>
                <a:ext uri="{FF2B5EF4-FFF2-40B4-BE49-F238E27FC236}">
                  <a16:creationId xmlns:a16="http://schemas.microsoft.com/office/drawing/2014/main" id="{8C46550C-0203-B49F-66C8-14063386E09D}"/>
                </a:ext>
              </a:extLst>
            </p:cNvPr>
            <p:cNvSpPr txBox="1"/>
            <p:nvPr/>
          </p:nvSpPr>
          <p:spPr>
            <a:xfrm>
              <a:off x="13843028" y="3085417"/>
              <a:ext cx="6096000" cy="707886"/>
            </a:xfrm>
            <a:prstGeom prst="rect">
              <a:avLst/>
            </a:prstGeom>
            <a:noFill/>
          </p:spPr>
          <p:txBody>
            <a:bodyPr wrap="square">
              <a:spAutoFit/>
            </a:bodyPr>
            <a:lstStyle/>
            <a:p>
              <a:r>
                <a:rPr lang="en-US" sz="4000" b="1" dirty="0">
                  <a:solidFill>
                    <a:schemeClr val="bg1"/>
                  </a:solidFill>
                  <a:latin typeface="+mj-lt"/>
                </a:rPr>
                <a:t>DASHBOARD</a:t>
              </a:r>
              <a:endParaRPr lang="en-IN" sz="4000" b="1" dirty="0">
                <a:solidFill>
                  <a:schemeClr val="bg1"/>
                </a:solidFill>
                <a:latin typeface="+mj-lt"/>
              </a:endParaRPr>
            </a:p>
          </p:txBody>
        </p:sp>
        <p:sp>
          <p:nvSpPr>
            <p:cNvPr id="15" name="TextBox 14">
              <a:extLst>
                <a:ext uri="{FF2B5EF4-FFF2-40B4-BE49-F238E27FC236}">
                  <a16:creationId xmlns:a16="http://schemas.microsoft.com/office/drawing/2014/main" id="{D50BA7C0-A986-16A8-412D-6BF44B2F0C2E}"/>
                </a:ext>
              </a:extLst>
            </p:cNvPr>
            <p:cNvSpPr txBox="1"/>
            <p:nvPr/>
          </p:nvSpPr>
          <p:spPr>
            <a:xfrm>
              <a:off x="13143760" y="3968201"/>
              <a:ext cx="6554705" cy="2031325"/>
            </a:xfrm>
            <a:prstGeom prst="rect">
              <a:avLst/>
            </a:prstGeom>
            <a:noFill/>
          </p:spPr>
          <p:txBody>
            <a:bodyPr wrap="square" rtlCol="0">
              <a:spAutoFit/>
            </a:bodyPr>
            <a:lstStyle/>
            <a:p>
              <a:r>
                <a:rPr lang="en-US" b="0" i="0" dirty="0">
                  <a:solidFill>
                    <a:schemeClr val="bg1"/>
                  </a:solidFill>
                  <a:effectLst/>
                </a:rPr>
                <a:t>The dashboard serves as a centralized hub for project metrics, providing a visual representation of key performance indicators. It tracks bugs and optimizations in real-time, allowing teams to prioritize their efforts effectively. Additionally, the dashboard offers an overview of the software development lifecycle, helping stakeholders stay informed about project progress and health.</a:t>
              </a:r>
              <a:endParaRPr lang="en-IN" dirty="0">
                <a:solidFill>
                  <a:schemeClr val="bg1"/>
                </a:solidFill>
              </a:endParaRPr>
            </a:p>
          </p:txBody>
        </p:sp>
      </p:grpSp>
      <p:sp>
        <p:nvSpPr>
          <p:cNvPr id="16" name="Flowchart: Connector 15">
            <a:extLst>
              <a:ext uri="{FF2B5EF4-FFF2-40B4-BE49-F238E27FC236}">
                <a16:creationId xmlns:a16="http://schemas.microsoft.com/office/drawing/2014/main" id="{DE9E6D1F-175D-F817-6B37-020C74271EE5}"/>
              </a:ext>
            </a:extLst>
          </p:cNvPr>
          <p:cNvSpPr/>
          <p:nvPr/>
        </p:nvSpPr>
        <p:spPr>
          <a:xfrm>
            <a:off x="-3812776" y="2146474"/>
            <a:ext cx="351693" cy="342325"/>
          </a:xfrm>
          <a:prstGeom prst="flowChartConnector">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19" name="Flowchart: Connector 18">
            <a:extLst>
              <a:ext uri="{FF2B5EF4-FFF2-40B4-BE49-F238E27FC236}">
                <a16:creationId xmlns:a16="http://schemas.microsoft.com/office/drawing/2014/main" id="{FD355C10-3C5A-266D-AACD-31B44DED7341}"/>
              </a:ext>
            </a:extLst>
          </p:cNvPr>
          <p:cNvSpPr/>
          <p:nvPr/>
        </p:nvSpPr>
        <p:spPr>
          <a:xfrm>
            <a:off x="5708448" y="2236079"/>
            <a:ext cx="351693" cy="342325"/>
          </a:xfrm>
          <a:prstGeom prst="flowChartConnector">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3" name="Straight Connector 2">
            <a:extLst>
              <a:ext uri="{FF2B5EF4-FFF2-40B4-BE49-F238E27FC236}">
                <a16:creationId xmlns:a16="http://schemas.microsoft.com/office/drawing/2014/main" id="{16985BEE-4A41-D251-F5CA-A3607741FB31}"/>
              </a:ext>
            </a:extLst>
          </p:cNvPr>
          <p:cNvCxnSpPr/>
          <p:nvPr/>
        </p:nvCxnSpPr>
        <p:spPr>
          <a:xfrm flipH="1">
            <a:off x="-140667" y="2413688"/>
            <a:ext cx="58063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78281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7680ACA7-72E6-AE04-55D0-794681997B28}"/>
              </a:ext>
            </a:extLst>
          </p:cNvPr>
          <p:cNvGrpSpPr/>
          <p:nvPr/>
        </p:nvGrpSpPr>
        <p:grpSpPr>
          <a:xfrm rot="14747375">
            <a:off x="3545538" y="8381676"/>
            <a:ext cx="4807898" cy="3559923"/>
            <a:chOff x="4203423" y="5059935"/>
            <a:chExt cx="4807898" cy="3559923"/>
          </a:xfrm>
        </p:grpSpPr>
        <p:sp>
          <p:nvSpPr>
            <p:cNvPr id="7" name="Partial Circle 6">
              <a:extLst>
                <a:ext uri="{FF2B5EF4-FFF2-40B4-BE49-F238E27FC236}">
                  <a16:creationId xmlns:a16="http://schemas.microsoft.com/office/drawing/2014/main" id="{87BBC3BD-6672-194D-60DB-36B5783E0AE0}"/>
                </a:ext>
              </a:extLst>
            </p:cNvPr>
            <p:cNvSpPr/>
            <p:nvPr/>
          </p:nvSpPr>
          <p:spPr>
            <a:xfrm>
              <a:off x="4203423" y="5059935"/>
              <a:ext cx="4418382" cy="3559923"/>
            </a:xfrm>
            <a:prstGeom prst="pie">
              <a:avLst>
                <a:gd name="adj1" fmla="val 19193499"/>
                <a:gd name="adj2" fmla="val 124020"/>
              </a:avLst>
            </a:prstGeom>
            <a:gradFill flip="none" rotWithShape="1">
              <a:gsLst>
                <a:gs pos="0">
                  <a:srgbClr val="C3B1E1">
                    <a:shade val="30000"/>
                    <a:satMod val="115000"/>
                  </a:srgbClr>
                </a:gs>
                <a:gs pos="50000">
                  <a:srgbClr val="C3B1E1">
                    <a:shade val="67500"/>
                    <a:satMod val="115000"/>
                  </a:srgbClr>
                </a:gs>
                <a:gs pos="100000">
                  <a:srgbClr val="C3B1E1">
                    <a:shade val="100000"/>
                    <a:satMod val="115000"/>
                  </a:srgb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3" name="TextBox 12">
              <a:extLst>
                <a:ext uri="{FF2B5EF4-FFF2-40B4-BE49-F238E27FC236}">
                  <a16:creationId xmlns:a16="http://schemas.microsoft.com/office/drawing/2014/main" id="{E9D03F77-AA0C-8461-256C-F4C394F25A67}"/>
                </a:ext>
              </a:extLst>
            </p:cNvPr>
            <p:cNvSpPr txBox="1"/>
            <p:nvPr/>
          </p:nvSpPr>
          <p:spPr>
            <a:xfrm>
              <a:off x="7653168" y="6216229"/>
              <a:ext cx="1358153" cy="584775"/>
            </a:xfrm>
            <a:prstGeom prst="rect">
              <a:avLst/>
            </a:prstGeom>
            <a:noFill/>
          </p:spPr>
          <p:txBody>
            <a:bodyPr wrap="square" rtlCol="0">
              <a:spAutoFit/>
            </a:bodyPr>
            <a:lstStyle/>
            <a:p>
              <a:r>
                <a:rPr lang="en-US" sz="3200" dirty="0">
                  <a:latin typeface="Arial Rounded MT Bold" panose="020F0704030504030204" pitchFamily="34" charset="0"/>
                  <a:cs typeface="Aharoni" panose="02010803020104030203" pitchFamily="2" charset="-79"/>
                </a:rPr>
                <a:t>04</a:t>
              </a:r>
              <a:endParaRPr lang="en-IN" sz="3200" dirty="0">
                <a:latin typeface="Arial Rounded MT Bold" panose="020F0704030504030204" pitchFamily="34" charset="0"/>
                <a:cs typeface="Aharoni" panose="02010803020104030203" pitchFamily="2" charset="-79"/>
              </a:endParaRPr>
            </a:p>
          </p:txBody>
        </p:sp>
      </p:grpSp>
      <p:grpSp>
        <p:nvGrpSpPr>
          <p:cNvPr id="17" name="Group 16">
            <a:extLst>
              <a:ext uri="{FF2B5EF4-FFF2-40B4-BE49-F238E27FC236}">
                <a16:creationId xmlns:a16="http://schemas.microsoft.com/office/drawing/2014/main" id="{734E5E3B-A502-A0C4-8A84-61F75BAE1AE0}"/>
              </a:ext>
            </a:extLst>
          </p:cNvPr>
          <p:cNvGrpSpPr/>
          <p:nvPr/>
        </p:nvGrpSpPr>
        <p:grpSpPr>
          <a:xfrm rot="16568353">
            <a:off x="2314262" y="6053457"/>
            <a:ext cx="7906553" cy="5145088"/>
            <a:chOff x="802274" y="4164588"/>
            <a:chExt cx="7906553" cy="5145088"/>
          </a:xfrm>
        </p:grpSpPr>
        <p:sp>
          <p:nvSpPr>
            <p:cNvPr id="6" name="Partial Circle 5">
              <a:extLst>
                <a:ext uri="{FF2B5EF4-FFF2-40B4-BE49-F238E27FC236}">
                  <a16:creationId xmlns:a16="http://schemas.microsoft.com/office/drawing/2014/main" id="{0FA96E8F-F374-34D3-AD3C-C824821ED7F5}"/>
                </a:ext>
              </a:extLst>
            </p:cNvPr>
            <p:cNvSpPr/>
            <p:nvPr/>
          </p:nvSpPr>
          <p:spPr>
            <a:xfrm>
              <a:off x="802274" y="4164588"/>
              <a:ext cx="5299837" cy="5145088"/>
            </a:xfrm>
            <a:prstGeom prst="pie">
              <a:avLst>
                <a:gd name="adj1" fmla="val 15756142"/>
                <a:gd name="adj2" fmla="val 19860833"/>
              </a:avLst>
            </a:prstGeom>
            <a:gradFill flip="none" rotWithShape="1">
              <a:gsLst>
                <a:gs pos="0">
                  <a:srgbClr val="00EAB2"/>
                </a:gs>
                <a:gs pos="50000">
                  <a:srgbClr val="93FFEA"/>
                </a:gs>
                <a:gs pos="100000">
                  <a:srgbClr val="00B8B4">
                    <a:shade val="100000"/>
                    <a:satMod val="115000"/>
                  </a:srgbClr>
                </a:gs>
              </a:gsLst>
              <a:path path="circle">
                <a:fillToRect t="100000" r="100000"/>
              </a:path>
              <a:tileRect l="-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2" name="TextBox 11">
              <a:extLst>
                <a:ext uri="{FF2B5EF4-FFF2-40B4-BE49-F238E27FC236}">
                  <a16:creationId xmlns:a16="http://schemas.microsoft.com/office/drawing/2014/main" id="{06CC76F1-816B-6300-FF5E-4EE72831772B}"/>
                </a:ext>
              </a:extLst>
            </p:cNvPr>
            <p:cNvSpPr txBox="1"/>
            <p:nvPr/>
          </p:nvSpPr>
          <p:spPr>
            <a:xfrm>
              <a:off x="7350674" y="5284139"/>
              <a:ext cx="1358153" cy="707886"/>
            </a:xfrm>
            <a:prstGeom prst="rect">
              <a:avLst/>
            </a:prstGeom>
            <a:noFill/>
          </p:spPr>
          <p:txBody>
            <a:bodyPr wrap="square" rtlCol="0">
              <a:spAutoFit/>
            </a:bodyPr>
            <a:lstStyle/>
            <a:p>
              <a:r>
                <a:rPr lang="en-US" sz="4000" dirty="0">
                  <a:latin typeface="Arial Rounded MT Bold" panose="020F0704030504030204" pitchFamily="34" charset="0"/>
                  <a:cs typeface="Aharoni" panose="02010803020104030203" pitchFamily="2" charset="-79"/>
                </a:rPr>
                <a:t>03</a:t>
              </a:r>
              <a:endParaRPr lang="en-IN" sz="4000" dirty="0">
                <a:latin typeface="Arial Rounded MT Bold" panose="020F0704030504030204" pitchFamily="34" charset="0"/>
                <a:cs typeface="Aharoni" panose="02010803020104030203" pitchFamily="2" charset="-79"/>
              </a:endParaRPr>
            </a:p>
          </p:txBody>
        </p:sp>
      </p:grpSp>
      <p:grpSp>
        <p:nvGrpSpPr>
          <p:cNvPr id="3" name="Group 2">
            <a:extLst>
              <a:ext uri="{FF2B5EF4-FFF2-40B4-BE49-F238E27FC236}">
                <a16:creationId xmlns:a16="http://schemas.microsoft.com/office/drawing/2014/main" id="{8EE263A2-BE0F-1787-66D3-0352E25ED1CD}"/>
              </a:ext>
            </a:extLst>
          </p:cNvPr>
          <p:cNvGrpSpPr/>
          <p:nvPr/>
        </p:nvGrpSpPr>
        <p:grpSpPr>
          <a:xfrm rot="18469995">
            <a:off x="2916575" y="7887591"/>
            <a:ext cx="6791430" cy="6957079"/>
            <a:chOff x="3167297" y="3361356"/>
            <a:chExt cx="6791430" cy="6957079"/>
          </a:xfrm>
        </p:grpSpPr>
        <p:sp>
          <p:nvSpPr>
            <p:cNvPr id="5" name="Partial Circle 4">
              <a:extLst>
                <a:ext uri="{FF2B5EF4-FFF2-40B4-BE49-F238E27FC236}">
                  <a16:creationId xmlns:a16="http://schemas.microsoft.com/office/drawing/2014/main" id="{2944C7B6-BB02-4276-D653-8E514D88E7A7}"/>
                </a:ext>
              </a:extLst>
            </p:cNvPr>
            <p:cNvSpPr/>
            <p:nvPr/>
          </p:nvSpPr>
          <p:spPr>
            <a:xfrm>
              <a:off x="3167297" y="3361356"/>
              <a:ext cx="6791430" cy="6957079"/>
            </a:xfrm>
            <a:prstGeom prst="pie">
              <a:avLst>
                <a:gd name="adj1" fmla="val 13781042"/>
                <a:gd name="adj2" fmla="val 18008130"/>
              </a:avLst>
            </a:prstGeom>
            <a:gradFill flip="none" rotWithShape="1">
              <a:gsLst>
                <a:gs pos="0">
                  <a:srgbClr val="C3B1E1">
                    <a:shade val="30000"/>
                    <a:satMod val="115000"/>
                  </a:srgbClr>
                </a:gs>
                <a:gs pos="50000">
                  <a:srgbClr val="C5BAD8"/>
                </a:gs>
                <a:gs pos="100000">
                  <a:srgbClr val="93FFEA"/>
                </a:gs>
              </a:gsLst>
              <a:lin ang="81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1" name="TextBox 10">
              <a:extLst>
                <a:ext uri="{FF2B5EF4-FFF2-40B4-BE49-F238E27FC236}">
                  <a16:creationId xmlns:a16="http://schemas.microsoft.com/office/drawing/2014/main" id="{CF97666C-B0C4-6287-0782-B4533CFBED93}"/>
                </a:ext>
              </a:extLst>
            </p:cNvPr>
            <p:cNvSpPr txBox="1"/>
            <p:nvPr/>
          </p:nvSpPr>
          <p:spPr>
            <a:xfrm>
              <a:off x="6096000" y="4071042"/>
              <a:ext cx="1358153" cy="923330"/>
            </a:xfrm>
            <a:prstGeom prst="rect">
              <a:avLst/>
            </a:prstGeom>
            <a:noFill/>
          </p:spPr>
          <p:txBody>
            <a:bodyPr wrap="square" rtlCol="0">
              <a:spAutoFit/>
            </a:bodyPr>
            <a:lstStyle/>
            <a:p>
              <a:r>
                <a:rPr lang="en-US" sz="5400" dirty="0">
                  <a:latin typeface="Arial Rounded MT Bold" panose="020F0704030504030204" pitchFamily="34" charset="0"/>
                  <a:cs typeface="Aharoni" panose="02010803020104030203" pitchFamily="2" charset="-79"/>
                </a:rPr>
                <a:t>02</a:t>
              </a:r>
              <a:endParaRPr lang="en-IN" sz="5400" dirty="0">
                <a:latin typeface="Arial Rounded MT Bold" panose="020F0704030504030204" pitchFamily="34" charset="0"/>
                <a:cs typeface="Aharoni" panose="02010803020104030203" pitchFamily="2" charset="-79"/>
              </a:endParaRPr>
            </a:p>
          </p:txBody>
        </p:sp>
      </p:grpSp>
      <p:grpSp>
        <p:nvGrpSpPr>
          <p:cNvPr id="2" name="Group 1">
            <a:extLst>
              <a:ext uri="{FF2B5EF4-FFF2-40B4-BE49-F238E27FC236}">
                <a16:creationId xmlns:a16="http://schemas.microsoft.com/office/drawing/2014/main" id="{A6F4A3FD-2934-D76C-8DD8-52D31634960B}"/>
              </a:ext>
            </a:extLst>
          </p:cNvPr>
          <p:cNvGrpSpPr/>
          <p:nvPr/>
        </p:nvGrpSpPr>
        <p:grpSpPr>
          <a:xfrm>
            <a:off x="2354660" y="6584885"/>
            <a:ext cx="8576438" cy="8567364"/>
            <a:chOff x="2274793" y="2556215"/>
            <a:chExt cx="8576438" cy="8567364"/>
          </a:xfrm>
        </p:grpSpPr>
        <p:sp>
          <p:nvSpPr>
            <p:cNvPr id="4" name="Partial Circle 3">
              <a:extLst>
                <a:ext uri="{FF2B5EF4-FFF2-40B4-BE49-F238E27FC236}">
                  <a16:creationId xmlns:a16="http://schemas.microsoft.com/office/drawing/2014/main" id="{FBE6A494-51FD-4764-F8F3-10C4735BE041}"/>
                </a:ext>
              </a:extLst>
            </p:cNvPr>
            <p:cNvSpPr/>
            <p:nvPr/>
          </p:nvSpPr>
          <p:spPr>
            <a:xfrm>
              <a:off x="2274793" y="2556215"/>
              <a:ext cx="8576438" cy="8567364"/>
            </a:xfrm>
            <a:prstGeom prst="pie">
              <a:avLst>
                <a:gd name="adj1" fmla="val 10775551"/>
                <a:gd name="adj2" fmla="val 14822524"/>
              </a:avLst>
            </a:prstGeom>
            <a:gradFill flip="none" rotWithShape="1">
              <a:gsLst>
                <a:gs pos="25000">
                  <a:srgbClr val="00EAB2"/>
                </a:gs>
                <a:gs pos="0">
                  <a:srgbClr val="01FFC5">
                    <a:tint val="66000"/>
                    <a:satMod val="160000"/>
                    <a:lumMod val="92000"/>
                  </a:srgbClr>
                </a:gs>
                <a:gs pos="50000">
                  <a:srgbClr val="93FFEA"/>
                </a:gs>
                <a:gs pos="100000">
                  <a:srgbClr val="93FFEA"/>
                </a:gs>
              </a:gsLst>
              <a:path path="circle">
                <a:fillToRect l="100000" t="100000"/>
              </a:path>
              <a:tileRect r="-100000" b="-100000"/>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0" name="TextBox 9">
              <a:extLst>
                <a:ext uri="{FF2B5EF4-FFF2-40B4-BE49-F238E27FC236}">
                  <a16:creationId xmlns:a16="http://schemas.microsoft.com/office/drawing/2014/main" id="{9FEE64BB-39FA-51B3-4C8E-D797DDE6F956}"/>
                </a:ext>
              </a:extLst>
            </p:cNvPr>
            <p:cNvSpPr txBox="1"/>
            <p:nvPr/>
          </p:nvSpPr>
          <p:spPr>
            <a:xfrm>
              <a:off x="3669545" y="4272894"/>
              <a:ext cx="1358153" cy="1107996"/>
            </a:xfrm>
            <a:prstGeom prst="rect">
              <a:avLst/>
            </a:prstGeom>
            <a:noFill/>
          </p:spPr>
          <p:txBody>
            <a:bodyPr wrap="square" rtlCol="0">
              <a:spAutoFit/>
            </a:bodyPr>
            <a:lstStyle/>
            <a:p>
              <a:r>
                <a:rPr lang="en-US" sz="6600" dirty="0">
                  <a:latin typeface="Arial Rounded MT Bold" panose="020F0704030504030204" pitchFamily="34" charset="0"/>
                  <a:cs typeface="Aharoni" panose="02010803020104030203" pitchFamily="2" charset="-79"/>
                </a:rPr>
                <a:t>01</a:t>
              </a:r>
              <a:endParaRPr lang="en-IN" sz="6600" dirty="0">
                <a:latin typeface="Arial Rounded MT Bold" panose="020F0704030504030204" pitchFamily="34" charset="0"/>
                <a:cs typeface="Aharoni" panose="02010803020104030203" pitchFamily="2" charset="-79"/>
              </a:endParaRPr>
            </a:p>
          </p:txBody>
        </p:sp>
      </p:grpSp>
      <p:sp>
        <p:nvSpPr>
          <p:cNvPr id="14" name="TextBox 13">
            <a:extLst>
              <a:ext uri="{FF2B5EF4-FFF2-40B4-BE49-F238E27FC236}">
                <a16:creationId xmlns:a16="http://schemas.microsoft.com/office/drawing/2014/main" id="{A62D3E46-E205-5AC3-0F1D-3837BD55AA98}"/>
              </a:ext>
            </a:extLst>
          </p:cNvPr>
          <p:cNvSpPr txBox="1"/>
          <p:nvPr/>
        </p:nvSpPr>
        <p:spPr>
          <a:xfrm>
            <a:off x="-4782146" y="4083810"/>
            <a:ext cx="2343150" cy="1200329"/>
          </a:xfrm>
          <a:prstGeom prst="rect">
            <a:avLst/>
          </a:prstGeom>
          <a:noFill/>
        </p:spPr>
        <p:txBody>
          <a:bodyPr wrap="square" rtlCol="0">
            <a:spAutoFit/>
          </a:bodyPr>
          <a:lstStyle/>
          <a:p>
            <a:pPr algn="l"/>
            <a:r>
              <a:rPr lang="en-US" b="1" i="0" dirty="0">
                <a:solidFill>
                  <a:schemeClr val="accent5">
                    <a:lumMod val="75000"/>
                  </a:schemeClr>
                </a:solidFill>
                <a:effectLst/>
                <a:latin typeface="__Inter_e8ce0c"/>
              </a:rPr>
              <a:t>Improved Efficiency</a:t>
            </a:r>
            <a:r>
              <a:rPr lang="en-US" b="0" i="0" dirty="0">
                <a:solidFill>
                  <a:schemeClr val="accent5">
                    <a:lumMod val="75000"/>
                  </a:schemeClr>
                </a:solidFill>
                <a:effectLst/>
                <a:latin typeface="__Inter_e8ce0c"/>
              </a:rPr>
              <a:t>: </a:t>
            </a:r>
            <a:r>
              <a:rPr lang="en-US" b="0" i="0" dirty="0">
                <a:solidFill>
                  <a:schemeClr val="bg1"/>
                </a:solidFill>
                <a:effectLst/>
                <a:latin typeface="__Inter_e8ce0c"/>
              </a:rPr>
              <a:t>Automates tasks to speed up project delivery.</a:t>
            </a:r>
          </a:p>
        </p:txBody>
      </p:sp>
      <p:sp>
        <p:nvSpPr>
          <p:cNvPr id="15" name="TextBox 14">
            <a:extLst>
              <a:ext uri="{FF2B5EF4-FFF2-40B4-BE49-F238E27FC236}">
                <a16:creationId xmlns:a16="http://schemas.microsoft.com/office/drawing/2014/main" id="{1FDD3698-4B33-B050-A93F-5A2F32441785}"/>
              </a:ext>
            </a:extLst>
          </p:cNvPr>
          <p:cNvSpPr txBox="1"/>
          <p:nvPr/>
        </p:nvSpPr>
        <p:spPr>
          <a:xfrm>
            <a:off x="-3970402" y="1219918"/>
            <a:ext cx="3970402" cy="707886"/>
          </a:xfrm>
          <a:prstGeom prst="rect">
            <a:avLst/>
          </a:prstGeom>
          <a:noFill/>
        </p:spPr>
        <p:txBody>
          <a:bodyPr wrap="square" rtlCol="0">
            <a:spAutoFit/>
          </a:bodyPr>
          <a:lstStyle/>
          <a:p>
            <a:r>
              <a:rPr lang="en-US" sz="4000" dirty="0">
                <a:solidFill>
                  <a:schemeClr val="bg1"/>
                </a:solidFill>
                <a:latin typeface="+mj-lt"/>
              </a:rPr>
              <a:t>BENEFITS</a:t>
            </a:r>
            <a:endParaRPr lang="en-IN" sz="4000" dirty="0">
              <a:solidFill>
                <a:schemeClr val="bg1"/>
              </a:solidFill>
              <a:latin typeface="+mj-lt"/>
            </a:endParaRPr>
          </a:p>
        </p:txBody>
      </p:sp>
      <p:sp>
        <p:nvSpPr>
          <p:cNvPr id="16" name="TextBox 15">
            <a:extLst>
              <a:ext uri="{FF2B5EF4-FFF2-40B4-BE49-F238E27FC236}">
                <a16:creationId xmlns:a16="http://schemas.microsoft.com/office/drawing/2014/main" id="{FCF7B963-31E1-0398-B3D9-743A7A2D9642}"/>
              </a:ext>
            </a:extLst>
          </p:cNvPr>
          <p:cNvSpPr txBox="1"/>
          <p:nvPr/>
        </p:nvSpPr>
        <p:spPr>
          <a:xfrm>
            <a:off x="-3837569" y="2267143"/>
            <a:ext cx="2797145" cy="1477328"/>
          </a:xfrm>
          <a:prstGeom prst="rect">
            <a:avLst/>
          </a:prstGeom>
          <a:noFill/>
        </p:spPr>
        <p:txBody>
          <a:bodyPr wrap="square" rtlCol="0">
            <a:spAutoFit/>
          </a:bodyPr>
          <a:lstStyle/>
          <a:p>
            <a:pPr algn="l"/>
            <a:r>
              <a:rPr lang="en-US" b="1" i="0" dirty="0">
                <a:solidFill>
                  <a:srgbClr val="00B050"/>
                </a:solidFill>
                <a:effectLst/>
                <a:latin typeface="__Inter_e8ce0c"/>
              </a:rPr>
              <a:t>Enhanced Security</a:t>
            </a:r>
            <a:r>
              <a:rPr lang="en-US" b="0" i="0" dirty="0">
                <a:solidFill>
                  <a:srgbClr val="00B050"/>
                </a:solidFill>
                <a:effectLst/>
                <a:latin typeface="__Inter_e8ce0c"/>
              </a:rPr>
              <a:t>: </a:t>
            </a:r>
            <a:r>
              <a:rPr lang="en-US" b="0" i="0" dirty="0">
                <a:solidFill>
                  <a:schemeClr val="bg1"/>
                </a:solidFill>
                <a:effectLst/>
                <a:latin typeface="__Inter_e8ce0c"/>
              </a:rPr>
              <a:t>Proactively identifies threats with built-in monitoring and vulnerability scanning.</a:t>
            </a:r>
          </a:p>
        </p:txBody>
      </p:sp>
      <p:sp>
        <p:nvSpPr>
          <p:cNvPr id="18" name="TextBox 17">
            <a:extLst>
              <a:ext uri="{FF2B5EF4-FFF2-40B4-BE49-F238E27FC236}">
                <a16:creationId xmlns:a16="http://schemas.microsoft.com/office/drawing/2014/main" id="{ABE74D5D-BEB5-18E9-64D8-F6B04AAC721D}"/>
              </a:ext>
            </a:extLst>
          </p:cNvPr>
          <p:cNvSpPr txBox="1"/>
          <p:nvPr/>
        </p:nvSpPr>
        <p:spPr>
          <a:xfrm>
            <a:off x="13035421" y="3140047"/>
            <a:ext cx="3286641" cy="1208847"/>
          </a:xfrm>
          <a:prstGeom prst="rect">
            <a:avLst/>
          </a:prstGeom>
          <a:noFill/>
        </p:spPr>
        <p:txBody>
          <a:bodyPr wrap="square">
            <a:spAutoFit/>
          </a:bodyPr>
          <a:lstStyle/>
          <a:p>
            <a:pPr algn="l"/>
            <a:r>
              <a:rPr lang="en-US" b="1" i="0" dirty="0">
                <a:solidFill>
                  <a:schemeClr val="accent6">
                    <a:lumMod val="75000"/>
                  </a:schemeClr>
                </a:solidFill>
                <a:effectLst/>
                <a:latin typeface="__Inter_e8ce0c"/>
              </a:rPr>
              <a:t>Higher Code Quality</a:t>
            </a:r>
            <a:r>
              <a:rPr lang="en-US" b="0" i="0" dirty="0">
                <a:solidFill>
                  <a:schemeClr val="accent6">
                    <a:lumMod val="75000"/>
                  </a:schemeClr>
                </a:solidFill>
                <a:effectLst/>
                <a:latin typeface="__Inter_e8ce0c"/>
              </a:rPr>
              <a:t>:</a:t>
            </a:r>
          </a:p>
          <a:p>
            <a:pPr algn="l"/>
            <a:r>
              <a:rPr lang="en-US" b="0" i="0" dirty="0">
                <a:solidFill>
                  <a:schemeClr val="bg1"/>
                </a:solidFill>
                <a:effectLst/>
                <a:latin typeface="__Inter_e8ce0c"/>
              </a:rPr>
              <a:t> Leads to fewer bugs and better maintainability through automated analysis and testing.</a:t>
            </a:r>
          </a:p>
        </p:txBody>
      </p:sp>
      <p:sp>
        <p:nvSpPr>
          <p:cNvPr id="19" name="TextBox 18">
            <a:extLst>
              <a:ext uri="{FF2B5EF4-FFF2-40B4-BE49-F238E27FC236}">
                <a16:creationId xmlns:a16="http://schemas.microsoft.com/office/drawing/2014/main" id="{360B7426-510A-B105-136D-418A42A1C0E2}"/>
              </a:ext>
            </a:extLst>
          </p:cNvPr>
          <p:cNvSpPr txBox="1"/>
          <p:nvPr/>
        </p:nvSpPr>
        <p:spPr>
          <a:xfrm>
            <a:off x="13105978" y="5524719"/>
            <a:ext cx="3286641" cy="923330"/>
          </a:xfrm>
          <a:prstGeom prst="rect">
            <a:avLst/>
          </a:prstGeom>
          <a:noFill/>
        </p:spPr>
        <p:txBody>
          <a:bodyPr wrap="square">
            <a:spAutoFit/>
          </a:bodyPr>
          <a:lstStyle/>
          <a:p>
            <a:pPr algn="l"/>
            <a:r>
              <a:rPr lang="en-US" b="1" i="0" dirty="0">
                <a:solidFill>
                  <a:srgbClr val="0070C0"/>
                </a:solidFill>
                <a:effectLst/>
                <a:latin typeface="__Inter_e8ce0c"/>
              </a:rPr>
              <a:t>Scalability</a:t>
            </a:r>
            <a:r>
              <a:rPr lang="en-US" b="0" i="0" dirty="0">
                <a:solidFill>
                  <a:srgbClr val="0070C0"/>
                </a:solidFill>
                <a:effectLst/>
                <a:latin typeface="__Inter_e8ce0c"/>
              </a:rPr>
              <a:t>: </a:t>
            </a:r>
          </a:p>
          <a:p>
            <a:pPr algn="l"/>
            <a:r>
              <a:rPr lang="en-US" b="0" i="0" dirty="0">
                <a:solidFill>
                  <a:schemeClr val="bg1"/>
                </a:solidFill>
                <a:effectLst/>
                <a:latin typeface="__Inter_e8ce0c"/>
              </a:rPr>
              <a:t>Adapts easily to growing projects and increasing team sizes.</a:t>
            </a:r>
          </a:p>
        </p:txBody>
      </p:sp>
    </p:spTree>
    <p:extLst>
      <p:ext uri="{BB962C8B-B14F-4D97-AF65-F5344CB8AC3E}">
        <p14:creationId xmlns:p14="http://schemas.microsoft.com/office/powerpoint/2010/main" val="27721941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advClick="0">
        <p159:morph option="byObject"/>
      </p:transition>
    </mc:Choice>
    <mc:Fallback>
      <p:transition advClick="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7680ACA7-72E6-AE04-55D0-794681997B28}"/>
              </a:ext>
            </a:extLst>
          </p:cNvPr>
          <p:cNvGrpSpPr/>
          <p:nvPr/>
        </p:nvGrpSpPr>
        <p:grpSpPr>
          <a:xfrm>
            <a:off x="4203423" y="5059935"/>
            <a:ext cx="4807898" cy="3559923"/>
            <a:chOff x="4203423" y="5059935"/>
            <a:chExt cx="4807898" cy="3559923"/>
          </a:xfrm>
        </p:grpSpPr>
        <p:sp>
          <p:nvSpPr>
            <p:cNvPr id="7" name="Partial Circle 6">
              <a:extLst>
                <a:ext uri="{FF2B5EF4-FFF2-40B4-BE49-F238E27FC236}">
                  <a16:creationId xmlns:a16="http://schemas.microsoft.com/office/drawing/2014/main" id="{87BBC3BD-6672-194D-60DB-36B5783E0AE0}"/>
                </a:ext>
              </a:extLst>
            </p:cNvPr>
            <p:cNvSpPr/>
            <p:nvPr/>
          </p:nvSpPr>
          <p:spPr>
            <a:xfrm>
              <a:off x="4203423" y="5059935"/>
              <a:ext cx="4418382" cy="3559923"/>
            </a:xfrm>
            <a:prstGeom prst="pie">
              <a:avLst>
                <a:gd name="adj1" fmla="val 19193499"/>
                <a:gd name="adj2" fmla="val 147796"/>
              </a:avLst>
            </a:prstGeom>
            <a:gradFill flip="none" rotWithShape="1">
              <a:gsLst>
                <a:gs pos="0">
                  <a:srgbClr val="C3B1E1">
                    <a:shade val="30000"/>
                    <a:satMod val="115000"/>
                  </a:srgbClr>
                </a:gs>
                <a:gs pos="50000">
                  <a:srgbClr val="C3B1E1">
                    <a:shade val="67500"/>
                    <a:satMod val="115000"/>
                  </a:srgbClr>
                </a:gs>
                <a:gs pos="100000">
                  <a:srgbClr val="C3B1E1">
                    <a:shade val="100000"/>
                    <a:satMod val="115000"/>
                  </a:srgb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3" name="TextBox 12">
              <a:extLst>
                <a:ext uri="{FF2B5EF4-FFF2-40B4-BE49-F238E27FC236}">
                  <a16:creationId xmlns:a16="http://schemas.microsoft.com/office/drawing/2014/main" id="{E9D03F77-AA0C-8461-256C-F4C394F25A67}"/>
                </a:ext>
              </a:extLst>
            </p:cNvPr>
            <p:cNvSpPr txBox="1"/>
            <p:nvPr/>
          </p:nvSpPr>
          <p:spPr>
            <a:xfrm>
              <a:off x="7653168" y="6216229"/>
              <a:ext cx="1358153" cy="584775"/>
            </a:xfrm>
            <a:prstGeom prst="rect">
              <a:avLst/>
            </a:prstGeom>
            <a:noFill/>
          </p:spPr>
          <p:txBody>
            <a:bodyPr wrap="square" rtlCol="0">
              <a:spAutoFit/>
            </a:bodyPr>
            <a:lstStyle/>
            <a:p>
              <a:r>
                <a:rPr lang="en-US" sz="3200" dirty="0">
                  <a:latin typeface="Arial Rounded MT Bold" panose="020F0704030504030204" pitchFamily="34" charset="0"/>
                  <a:cs typeface="Aharoni" panose="02010803020104030203" pitchFamily="2" charset="-79"/>
                </a:rPr>
                <a:t>04</a:t>
              </a:r>
              <a:endParaRPr lang="en-IN" sz="3200" dirty="0">
                <a:latin typeface="Arial Rounded MT Bold" panose="020F0704030504030204" pitchFamily="34" charset="0"/>
                <a:cs typeface="Aharoni" panose="02010803020104030203" pitchFamily="2" charset="-79"/>
              </a:endParaRPr>
            </a:p>
          </p:txBody>
        </p:sp>
      </p:grpSp>
      <p:grpSp>
        <p:nvGrpSpPr>
          <p:cNvPr id="17" name="Group 16">
            <a:extLst>
              <a:ext uri="{FF2B5EF4-FFF2-40B4-BE49-F238E27FC236}">
                <a16:creationId xmlns:a16="http://schemas.microsoft.com/office/drawing/2014/main" id="{734E5E3B-A502-A0C4-8A84-61F75BAE1AE0}"/>
              </a:ext>
            </a:extLst>
          </p:cNvPr>
          <p:cNvGrpSpPr/>
          <p:nvPr/>
        </p:nvGrpSpPr>
        <p:grpSpPr>
          <a:xfrm>
            <a:off x="3913093" y="4267352"/>
            <a:ext cx="5299837" cy="5145088"/>
            <a:chOff x="3913093" y="4267352"/>
            <a:chExt cx="5299837" cy="5145088"/>
          </a:xfrm>
        </p:grpSpPr>
        <p:sp>
          <p:nvSpPr>
            <p:cNvPr id="6" name="Partial Circle 5">
              <a:extLst>
                <a:ext uri="{FF2B5EF4-FFF2-40B4-BE49-F238E27FC236}">
                  <a16:creationId xmlns:a16="http://schemas.microsoft.com/office/drawing/2014/main" id="{0FA96E8F-F374-34D3-AD3C-C824821ED7F5}"/>
                </a:ext>
              </a:extLst>
            </p:cNvPr>
            <p:cNvSpPr/>
            <p:nvPr/>
          </p:nvSpPr>
          <p:spPr>
            <a:xfrm>
              <a:off x="3913093" y="4267352"/>
              <a:ext cx="5299837" cy="5145088"/>
            </a:xfrm>
            <a:prstGeom prst="pie">
              <a:avLst>
                <a:gd name="adj1" fmla="val 15756142"/>
                <a:gd name="adj2" fmla="val 19860833"/>
              </a:avLst>
            </a:prstGeom>
            <a:gradFill flip="none" rotWithShape="1">
              <a:gsLst>
                <a:gs pos="0">
                  <a:srgbClr val="00EAB2"/>
                </a:gs>
                <a:gs pos="50000">
                  <a:srgbClr val="93FFEA"/>
                </a:gs>
                <a:gs pos="100000">
                  <a:srgbClr val="00B8B4">
                    <a:shade val="100000"/>
                    <a:satMod val="115000"/>
                  </a:srgbClr>
                </a:gs>
              </a:gsLst>
              <a:path path="circle">
                <a:fillToRect t="100000" r="100000"/>
              </a:path>
              <a:tileRect l="-100000" b="-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2" name="TextBox 11">
              <a:extLst>
                <a:ext uri="{FF2B5EF4-FFF2-40B4-BE49-F238E27FC236}">
                  <a16:creationId xmlns:a16="http://schemas.microsoft.com/office/drawing/2014/main" id="{06CC76F1-816B-6300-FF5E-4EE72831772B}"/>
                </a:ext>
              </a:extLst>
            </p:cNvPr>
            <p:cNvSpPr txBox="1"/>
            <p:nvPr/>
          </p:nvSpPr>
          <p:spPr>
            <a:xfrm>
              <a:off x="7350674" y="5284139"/>
              <a:ext cx="1358153" cy="707886"/>
            </a:xfrm>
            <a:prstGeom prst="rect">
              <a:avLst/>
            </a:prstGeom>
            <a:noFill/>
          </p:spPr>
          <p:txBody>
            <a:bodyPr wrap="square" rtlCol="0">
              <a:spAutoFit/>
            </a:bodyPr>
            <a:lstStyle/>
            <a:p>
              <a:r>
                <a:rPr lang="en-US" sz="4000" dirty="0">
                  <a:latin typeface="Arial Rounded MT Bold" panose="020F0704030504030204" pitchFamily="34" charset="0"/>
                  <a:cs typeface="Aharoni" panose="02010803020104030203" pitchFamily="2" charset="-79"/>
                </a:rPr>
                <a:t>03</a:t>
              </a:r>
              <a:endParaRPr lang="en-IN" sz="4000" dirty="0">
                <a:latin typeface="Arial Rounded MT Bold" panose="020F0704030504030204" pitchFamily="34" charset="0"/>
                <a:cs typeface="Aharoni" panose="02010803020104030203" pitchFamily="2" charset="-79"/>
              </a:endParaRPr>
            </a:p>
          </p:txBody>
        </p:sp>
      </p:grpSp>
      <p:grpSp>
        <p:nvGrpSpPr>
          <p:cNvPr id="3" name="Group 2">
            <a:extLst>
              <a:ext uri="{FF2B5EF4-FFF2-40B4-BE49-F238E27FC236}">
                <a16:creationId xmlns:a16="http://schemas.microsoft.com/office/drawing/2014/main" id="{8EE263A2-BE0F-1787-66D3-0352E25ED1CD}"/>
              </a:ext>
            </a:extLst>
          </p:cNvPr>
          <p:cNvGrpSpPr/>
          <p:nvPr/>
        </p:nvGrpSpPr>
        <p:grpSpPr>
          <a:xfrm>
            <a:off x="3167297" y="3361356"/>
            <a:ext cx="6791430" cy="6957079"/>
            <a:chOff x="3167297" y="3361356"/>
            <a:chExt cx="6791430" cy="6957079"/>
          </a:xfrm>
        </p:grpSpPr>
        <p:sp>
          <p:nvSpPr>
            <p:cNvPr id="5" name="Partial Circle 4">
              <a:extLst>
                <a:ext uri="{FF2B5EF4-FFF2-40B4-BE49-F238E27FC236}">
                  <a16:creationId xmlns:a16="http://schemas.microsoft.com/office/drawing/2014/main" id="{2944C7B6-BB02-4276-D653-8E514D88E7A7}"/>
                </a:ext>
              </a:extLst>
            </p:cNvPr>
            <p:cNvSpPr/>
            <p:nvPr/>
          </p:nvSpPr>
          <p:spPr>
            <a:xfrm>
              <a:off x="3167297" y="3361356"/>
              <a:ext cx="6791430" cy="6957079"/>
            </a:xfrm>
            <a:prstGeom prst="pie">
              <a:avLst>
                <a:gd name="adj1" fmla="val 13781042"/>
                <a:gd name="adj2" fmla="val 18008130"/>
              </a:avLst>
            </a:prstGeom>
            <a:gradFill flip="none" rotWithShape="1">
              <a:gsLst>
                <a:gs pos="0">
                  <a:srgbClr val="C3B1E1">
                    <a:shade val="30000"/>
                    <a:satMod val="115000"/>
                  </a:srgbClr>
                </a:gs>
                <a:gs pos="50000">
                  <a:srgbClr val="C5BAD8"/>
                </a:gs>
                <a:gs pos="100000">
                  <a:srgbClr val="93FFEA"/>
                </a:gs>
              </a:gsLst>
              <a:lin ang="81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1" name="TextBox 10">
              <a:extLst>
                <a:ext uri="{FF2B5EF4-FFF2-40B4-BE49-F238E27FC236}">
                  <a16:creationId xmlns:a16="http://schemas.microsoft.com/office/drawing/2014/main" id="{CF97666C-B0C4-6287-0782-B4533CFBED93}"/>
                </a:ext>
              </a:extLst>
            </p:cNvPr>
            <p:cNvSpPr txBox="1"/>
            <p:nvPr/>
          </p:nvSpPr>
          <p:spPr>
            <a:xfrm>
              <a:off x="6096000" y="4071042"/>
              <a:ext cx="1358153" cy="923330"/>
            </a:xfrm>
            <a:prstGeom prst="rect">
              <a:avLst/>
            </a:prstGeom>
            <a:noFill/>
          </p:spPr>
          <p:txBody>
            <a:bodyPr wrap="square" rtlCol="0">
              <a:spAutoFit/>
            </a:bodyPr>
            <a:lstStyle/>
            <a:p>
              <a:r>
                <a:rPr lang="en-US" sz="5400" dirty="0">
                  <a:latin typeface="Arial Rounded MT Bold" panose="020F0704030504030204" pitchFamily="34" charset="0"/>
                  <a:cs typeface="Aharoni" panose="02010803020104030203" pitchFamily="2" charset="-79"/>
                </a:rPr>
                <a:t>02</a:t>
              </a:r>
              <a:endParaRPr lang="en-IN" sz="5400" dirty="0">
                <a:latin typeface="Arial Rounded MT Bold" panose="020F0704030504030204" pitchFamily="34" charset="0"/>
                <a:cs typeface="Aharoni" panose="02010803020104030203" pitchFamily="2" charset="-79"/>
              </a:endParaRPr>
            </a:p>
          </p:txBody>
        </p:sp>
      </p:grpSp>
      <p:grpSp>
        <p:nvGrpSpPr>
          <p:cNvPr id="2" name="Group 1">
            <a:extLst>
              <a:ext uri="{FF2B5EF4-FFF2-40B4-BE49-F238E27FC236}">
                <a16:creationId xmlns:a16="http://schemas.microsoft.com/office/drawing/2014/main" id="{A6F4A3FD-2934-D76C-8DD8-52D31634960B}"/>
              </a:ext>
            </a:extLst>
          </p:cNvPr>
          <p:cNvGrpSpPr/>
          <p:nvPr/>
        </p:nvGrpSpPr>
        <p:grpSpPr>
          <a:xfrm>
            <a:off x="2274793" y="2556215"/>
            <a:ext cx="8576438" cy="8567364"/>
            <a:chOff x="2274793" y="2556215"/>
            <a:chExt cx="8576438" cy="8567364"/>
          </a:xfrm>
        </p:grpSpPr>
        <p:sp>
          <p:nvSpPr>
            <p:cNvPr id="4" name="Partial Circle 3">
              <a:extLst>
                <a:ext uri="{FF2B5EF4-FFF2-40B4-BE49-F238E27FC236}">
                  <a16:creationId xmlns:a16="http://schemas.microsoft.com/office/drawing/2014/main" id="{FBE6A494-51FD-4764-F8F3-10C4735BE041}"/>
                </a:ext>
              </a:extLst>
            </p:cNvPr>
            <p:cNvSpPr/>
            <p:nvPr/>
          </p:nvSpPr>
          <p:spPr>
            <a:xfrm>
              <a:off x="2274793" y="2556215"/>
              <a:ext cx="8576438" cy="8567364"/>
            </a:xfrm>
            <a:prstGeom prst="pie">
              <a:avLst>
                <a:gd name="adj1" fmla="val 10775551"/>
                <a:gd name="adj2" fmla="val 14822524"/>
              </a:avLst>
            </a:prstGeom>
            <a:gradFill flip="none" rotWithShape="1">
              <a:gsLst>
                <a:gs pos="25000">
                  <a:srgbClr val="00EAB2"/>
                </a:gs>
                <a:gs pos="0">
                  <a:srgbClr val="01FFC5">
                    <a:tint val="66000"/>
                    <a:satMod val="160000"/>
                    <a:lumMod val="92000"/>
                  </a:srgbClr>
                </a:gs>
                <a:gs pos="50000">
                  <a:srgbClr val="93FFEA"/>
                </a:gs>
                <a:gs pos="100000">
                  <a:srgbClr val="93FFEA"/>
                </a:gs>
              </a:gsLst>
              <a:path path="circle">
                <a:fillToRect l="100000" t="100000"/>
              </a:path>
              <a:tileRect r="-100000" b="-100000"/>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0" name="TextBox 9">
              <a:extLst>
                <a:ext uri="{FF2B5EF4-FFF2-40B4-BE49-F238E27FC236}">
                  <a16:creationId xmlns:a16="http://schemas.microsoft.com/office/drawing/2014/main" id="{9FEE64BB-39FA-51B3-4C8E-D797DDE6F956}"/>
                </a:ext>
              </a:extLst>
            </p:cNvPr>
            <p:cNvSpPr txBox="1"/>
            <p:nvPr/>
          </p:nvSpPr>
          <p:spPr>
            <a:xfrm>
              <a:off x="3669545" y="4272894"/>
              <a:ext cx="1358153" cy="1107996"/>
            </a:xfrm>
            <a:prstGeom prst="rect">
              <a:avLst/>
            </a:prstGeom>
            <a:noFill/>
          </p:spPr>
          <p:txBody>
            <a:bodyPr wrap="square" rtlCol="0">
              <a:spAutoFit/>
            </a:bodyPr>
            <a:lstStyle/>
            <a:p>
              <a:r>
                <a:rPr lang="en-US" sz="6600" dirty="0">
                  <a:latin typeface="Arial Rounded MT Bold" panose="020F0704030504030204" pitchFamily="34" charset="0"/>
                  <a:cs typeface="Aharoni" panose="02010803020104030203" pitchFamily="2" charset="-79"/>
                </a:rPr>
                <a:t>01</a:t>
              </a:r>
              <a:endParaRPr lang="en-IN" sz="6600" dirty="0">
                <a:latin typeface="Arial Rounded MT Bold" panose="020F0704030504030204" pitchFamily="34" charset="0"/>
                <a:cs typeface="Aharoni" panose="02010803020104030203" pitchFamily="2" charset="-79"/>
              </a:endParaRPr>
            </a:p>
          </p:txBody>
        </p:sp>
      </p:grpSp>
      <p:sp>
        <p:nvSpPr>
          <p:cNvPr id="14" name="TextBox 13">
            <a:extLst>
              <a:ext uri="{FF2B5EF4-FFF2-40B4-BE49-F238E27FC236}">
                <a16:creationId xmlns:a16="http://schemas.microsoft.com/office/drawing/2014/main" id="{A62D3E46-E205-5AC3-0F1D-3837BD55AA98}"/>
              </a:ext>
            </a:extLst>
          </p:cNvPr>
          <p:cNvSpPr txBox="1"/>
          <p:nvPr/>
        </p:nvSpPr>
        <p:spPr>
          <a:xfrm>
            <a:off x="527274" y="3877709"/>
            <a:ext cx="2343150" cy="1200329"/>
          </a:xfrm>
          <a:prstGeom prst="rect">
            <a:avLst/>
          </a:prstGeom>
          <a:noFill/>
        </p:spPr>
        <p:txBody>
          <a:bodyPr wrap="square" rtlCol="0">
            <a:spAutoFit/>
          </a:bodyPr>
          <a:lstStyle/>
          <a:p>
            <a:pPr algn="l"/>
            <a:r>
              <a:rPr lang="en-US" b="1" i="0" dirty="0">
                <a:solidFill>
                  <a:schemeClr val="accent5">
                    <a:lumMod val="75000"/>
                  </a:schemeClr>
                </a:solidFill>
                <a:effectLst/>
                <a:latin typeface="__Inter_e8ce0c"/>
              </a:rPr>
              <a:t>Improved Efficiency</a:t>
            </a:r>
            <a:r>
              <a:rPr lang="en-US" b="0" i="0" dirty="0">
                <a:solidFill>
                  <a:schemeClr val="accent5">
                    <a:lumMod val="75000"/>
                  </a:schemeClr>
                </a:solidFill>
                <a:effectLst/>
                <a:latin typeface="__Inter_e8ce0c"/>
              </a:rPr>
              <a:t>: </a:t>
            </a:r>
            <a:r>
              <a:rPr lang="en-US" b="0" i="0" dirty="0">
                <a:solidFill>
                  <a:schemeClr val="bg1"/>
                </a:solidFill>
                <a:effectLst/>
                <a:latin typeface="__Inter_e8ce0c"/>
              </a:rPr>
              <a:t>Automates tasks to speed up project delivery.</a:t>
            </a:r>
          </a:p>
        </p:txBody>
      </p:sp>
      <p:sp>
        <p:nvSpPr>
          <p:cNvPr id="15" name="TextBox 14">
            <a:extLst>
              <a:ext uri="{FF2B5EF4-FFF2-40B4-BE49-F238E27FC236}">
                <a16:creationId xmlns:a16="http://schemas.microsoft.com/office/drawing/2014/main" id="{1FDD3698-4B33-B050-A93F-5A2F32441785}"/>
              </a:ext>
            </a:extLst>
          </p:cNvPr>
          <p:cNvSpPr txBox="1"/>
          <p:nvPr/>
        </p:nvSpPr>
        <p:spPr>
          <a:xfrm>
            <a:off x="630173" y="1362075"/>
            <a:ext cx="3970402" cy="707886"/>
          </a:xfrm>
          <a:prstGeom prst="rect">
            <a:avLst/>
          </a:prstGeom>
          <a:noFill/>
        </p:spPr>
        <p:txBody>
          <a:bodyPr wrap="square" rtlCol="0">
            <a:spAutoFit/>
          </a:bodyPr>
          <a:lstStyle/>
          <a:p>
            <a:r>
              <a:rPr lang="en-US" sz="4000" dirty="0">
                <a:solidFill>
                  <a:schemeClr val="bg1"/>
                </a:solidFill>
                <a:latin typeface="+mj-lt"/>
              </a:rPr>
              <a:t>BENEFITS</a:t>
            </a:r>
            <a:endParaRPr lang="en-IN" sz="4000" dirty="0">
              <a:solidFill>
                <a:schemeClr val="bg1"/>
              </a:solidFill>
              <a:latin typeface="+mj-lt"/>
            </a:endParaRPr>
          </a:p>
        </p:txBody>
      </p:sp>
      <p:sp>
        <p:nvSpPr>
          <p:cNvPr id="16" name="TextBox 15">
            <a:extLst>
              <a:ext uri="{FF2B5EF4-FFF2-40B4-BE49-F238E27FC236}">
                <a16:creationId xmlns:a16="http://schemas.microsoft.com/office/drawing/2014/main" id="{FCF7B963-31E1-0398-B3D9-743A7A2D9642}"/>
              </a:ext>
            </a:extLst>
          </p:cNvPr>
          <p:cNvSpPr txBox="1"/>
          <p:nvPr/>
        </p:nvSpPr>
        <p:spPr>
          <a:xfrm>
            <a:off x="5676900" y="1817551"/>
            <a:ext cx="2797145" cy="1477328"/>
          </a:xfrm>
          <a:prstGeom prst="rect">
            <a:avLst/>
          </a:prstGeom>
          <a:noFill/>
        </p:spPr>
        <p:txBody>
          <a:bodyPr wrap="square" rtlCol="0">
            <a:spAutoFit/>
          </a:bodyPr>
          <a:lstStyle/>
          <a:p>
            <a:pPr algn="l"/>
            <a:r>
              <a:rPr lang="en-US" b="1" i="0" dirty="0">
                <a:solidFill>
                  <a:srgbClr val="00B050"/>
                </a:solidFill>
                <a:effectLst/>
                <a:latin typeface="__Inter_e8ce0c"/>
              </a:rPr>
              <a:t>Enhanced Security</a:t>
            </a:r>
            <a:r>
              <a:rPr lang="en-US" b="0" i="0" dirty="0">
                <a:solidFill>
                  <a:srgbClr val="00B050"/>
                </a:solidFill>
                <a:effectLst/>
                <a:latin typeface="__Inter_e8ce0c"/>
              </a:rPr>
              <a:t>: </a:t>
            </a:r>
            <a:r>
              <a:rPr lang="en-US" b="0" i="0" dirty="0">
                <a:solidFill>
                  <a:schemeClr val="bg1"/>
                </a:solidFill>
                <a:effectLst/>
                <a:latin typeface="__Inter_e8ce0c"/>
              </a:rPr>
              <a:t>Proactively identifies threats with built-in monitoring and vulnerability scanning.</a:t>
            </a:r>
          </a:p>
        </p:txBody>
      </p:sp>
      <p:sp>
        <p:nvSpPr>
          <p:cNvPr id="18" name="TextBox 17">
            <a:extLst>
              <a:ext uri="{FF2B5EF4-FFF2-40B4-BE49-F238E27FC236}">
                <a16:creationId xmlns:a16="http://schemas.microsoft.com/office/drawing/2014/main" id="{ABE74D5D-BEB5-18E9-64D8-F6B04AAC721D}"/>
              </a:ext>
            </a:extLst>
          </p:cNvPr>
          <p:cNvSpPr txBox="1"/>
          <p:nvPr/>
        </p:nvSpPr>
        <p:spPr>
          <a:xfrm>
            <a:off x="8993105" y="3466618"/>
            <a:ext cx="3286641" cy="1208847"/>
          </a:xfrm>
          <a:prstGeom prst="rect">
            <a:avLst/>
          </a:prstGeom>
          <a:noFill/>
        </p:spPr>
        <p:txBody>
          <a:bodyPr wrap="square">
            <a:spAutoFit/>
          </a:bodyPr>
          <a:lstStyle/>
          <a:p>
            <a:pPr algn="l"/>
            <a:r>
              <a:rPr lang="en-US" b="1" i="0" dirty="0">
                <a:solidFill>
                  <a:schemeClr val="accent6">
                    <a:lumMod val="75000"/>
                  </a:schemeClr>
                </a:solidFill>
                <a:effectLst/>
                <a:latin typeface="__Inter_e8ce0c"/>
              </a:rPr>
              <a:t>Higher Code Quality</a:t>
            </a:r>
            <a:r>
              <a:rPr lang="en-US" b="0" i="0" dirty="0">
                <a:solidFill>
                  <a:schemeClr val="accent6">
                    <a:lumMod val="75000"/>
                  </a:schemeClr>
                </a:solidFill>
                <a:effectLst/>
                <a:latin typeface="__Inter_e8ce0c"/>
              </a:rPr>
              <a:t>:</a:t>
            </a:r>
          </a:p>
          <a:p>
            <a:pPr algn="l"/>
            <a:r>
              <a:rPr lang="en-US" b="0" i="0" dirty="0">
                <a:solidFill>
                  <a:schemeClr val="bg1"/>
                </a:solidFill>
                <a:effectLst/>
                <a:latin typeface="__Inter_e8ce0c"/>
              </a:rPr>
              <a:t> Leads to fewer bugs and better maintainability through automated analysis and testing.</a:t>
            </a:r>
          </a:p>
        </p:txBody>
      </p:sp>
      <p:sp>
        <p:nvSpPr>
          <p:cNvPr id="19" name="TextBox 18">
            <a:extLst>
              <a:ext uri="{FF2B5EF4-FFF2-40B4-BE49-F238E27FC236}">
                <a16:creationId xmlns:a16="http://schemas.microsoft.com/office/drawing/2014/main" id="{360B7426-510A-B105-136D-418A42A1C0E2}"/>
              </a:ext>
            </a:extLst>
          </p:cNvPr>
          <p:cNvSpPr txBox="1"/>
          <p:nvPr/>
        </p:nvSpPr>
        <p:spPr>
          <a:xfrm>
            <a:off x="9011478" y="5581461"/>
            <a:ext cx="3286641" cy="923330"/>
          </a:xfrm>
          <a:prstGeom prst="rect">
            <a:avLst/>
          </a:prstGeom>
          <a:noFill/>
        </p:spPr>
        <p:txBody>
          <a:bodyPr wrap="square">
            <a:spAutoFit/>
          </a:bodyPr>
          <a:lstStyle/>
          <a:p>
            <a:pPr algn="l"/>
            <a:r>
              <a:rPr lang="en-US" b="1" i="0" dirty="0">
                <a:solidFill>
                  <a:srgbClr val="0070C0"/>
                </a:solidFill>
                <a:effectLst/>
                <a:latin typeface="__Inter_e8ce0c"/>
              </a:rPr>
              <a:t>Scalability</a:t>
            </a:r>
            <a:r>
              <a:rPr lang="en-US" b="0" i="0" dirty="0">
                <a:solidFill>
                  <a:srgbClr val="0070C0"/>
                </a:solidFill>
                <a:effectLst/>
                <a:latin typeface="__Inter_e8ce0c"/>
              </a:rPr>
              <a:t>: </a:t>
            </a:r>
          </a:p>
          <a:p>
            <a:pPr algn="l"/>
            <a:r>
              <a:rPr lang="en-US" b="0" i="0" dirty="0">
                <a:solidFill>
                  <a:schemeClr val="bg1"/>
                </a:solidFill>
                <a:effectLst/>
                <a:latin typeface="__Inter_e8ce0c"/>
              </a:rPr>
              <a:t>Adapts easily to growing projects and increasing team sizes.</a:t>
            </a:r>
          </a:p>
        </p:txBody>
      </p:sp>
    </p:spTree>
    <p:extLst>
      <p:ext uri="{BB962C8B-B14F-4D97-AF65-F5344CB8AC3E}">
        <p14:creationId xmlns:p14="http://schemas.microsoft.com/office/powerpoint/2010/main" val="22876317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radius="6"/>
                    </a14:imgEffect>
                    <a14:imgEffect>
                      <a14:brightnessContrast bright="-45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15EC5-8961-17E1-2C20-C39CFAE00755}"/>
              </a:ext>
            </a:extLst>
          </p:cNvPr>
          <p:cNvSpPr>
            <a:spLocks noGrp="1"/>
          </p:cNvSpPr>
          <p:nvPr>
            <p:ph type="title"/>
          </p:nvPr>
        </p:nvSpPr>
        <p:spPr>
          <a:xfrm>
            <a:off x="914399" y="1371601"/>
            <a:ext cx="12241161" cy="1187570"/>
          </a:xfrm>
        </p:spPr>
        <p:txBody>
          <a:bodyPr/>
          <a:lstStyle/>
          <a:p>
            <a:r>
              <a:rPr lang="en-US" b="1" i="0" dirty="0">
                <a:solidFill>
                  <a:schemeClr val="bg1"/>
                </a:solidFill>
                <a:effectLst/>
              </a:rPr>
              <a:t>Future Roadmap </a:t>
            </a:r>
            <a:endParaRPr lang="en-IN" dirty="0">
              <a:solidFill>
                <a:schemeClr val="bg1"/>
              </a:solidFill>
            </a:endParaRPr>
          </a:p>
        </p:txBody>
      </p:sp>
      <p:sp>
        <p:nvSpPr>
          <p:cNvPr id="3" name="Content Placeholder 2">
            <a:extLst>
              <a:ext uri="{FF2B5EF4-FFF2-40B4-BE49-F238E27FC236}">
                <a16:creationId xmlns:a16="http://schemas.microsoft.com/office/drawing/2014/main" id="{3A63DB38-BEBC-9066-4B23-363834A0D2AE}"/>
              </a:ext>
            </a:extLst>
          </p:cNvPr>
          <p:cNvSpPr>
            <a:spLocks noGrp="1"/>
          </p:cNvSpPr>
          <p:nvPr>
            <p:ph idx="1"/>
          </p:nvPr>
        </p:nvSpPr>
        <p:spPr/>
        <p:txBody>
          <a:bodyPr/>
          <a:lstStyle/>
          <a:p>
            <a:pPr algn="l"/>
            <a:r>
              <a:rPr lang="en-US" sz="1800" b="0" i="0" dirty="0">
                <a:solidFill>
                  <a:schemeClr val="bg1"/>
                </a:solidFill>
                <a:effectLst/>
              </a:rPr>
              <a:t>Our future roadmap outlines strategic enhancements to our solution, focusing on innovative features that address user needs and industry trends. This commitment to continuous improvement ensures we provide the best tools for development.</a:t>
            </a:r>
          </a:p>
          <a:p>
            <a:pPr algn="l">
              <a:buFont typeface="+mj-lt"/>
              <a:buAutoNum type="arabicPeriod"/>
            </a:pPr>
            <a:r>
              <a:rPr lang="en-US" sz="1800" b="1" i="0" dirty="0">
                <a:solidFill>
                  <a:schemeClr val="bg1"/>
                </a:solidFill>
                <a:effectLst/>
              </a:rPr>
              <a:t>AI-Powered Insights</a:t>
            </a:r>
            <a:r>
              <a:rPr lang="en-US" sz="1800" b="0" i="0" dirty="0">
                <a:solidFill>
                  <a:schemeClr val="bg1"/>
                </a:solidFill>
                <a:effectLst/>
              </a:rPr>
              <a:t>: Use machine learning to predict code issues.</a:t>
            </a:r>
          </a:p>
          <a:p>
            <a:pPr algn="l">
              <a:buFont typeface="+mj-lt"/>
              <a:buAutoNum type="arabicPeriod"/>
            </a:pPr>
            <a:r>
              <a:rPr lang="en-US" sz="1800" b="1" i="0" dirty="0">
                <a:solidFill>
                  <a:schemeClr val="bg1"/>
                </a:solidFill>
                <a:effectLst/>
              </a:rPr>
              <a:t>Integration with Popular Tools</a:t>
            </a:r>
            <a:r>
              <a:rPr lang="en-US" sz="1800" b="0" i="0" dirty="0">
                <a:solidFill>
                  <a:schemeClr val="bg1"/>
                </a:solidFill>
                <a:effectLst/>
              </a:rPr>
              <a:t>: Enhance compatibility with leading development environments.</a:t>
            </a:r>
          </a:p>
          <a:p>
            <a:pPr algn="l">
              <a:buFont typeface="+mj-lt"/>
              <a:buAutoNum type="arabicPeriod"/>
            </a:pPr>
            <a:r>
              <a:rPr lang="en-US" sz="1800" b="1" i="0" dirty="0">
                <a:solidFill>
                  <a:schemeClr val="bg1"/>
                </a:solidFill>
                <a:effectLst/>
              </a:rPr>
              <a:t>Mobile Accessibility</a:t>
            </a:r>
            <a:r>
              <a:rPr lang="en-US" sz="1800" b="0" i="0" dirty="0">
                <a:solidFill>
                  <a:schemeClr val="bg1"/>
                </a:solidFill>
                <a:effectLst/>
              </a:rPr>
              <a:t>: Create a mobile app for on-the-go project management..</a:t>
            </a:r>
          </a:p>
          <a:p>
            <a:pPr algn="l">
              <a:buFont typeface="+mj-lt"/>
              <a:buAutoNum type="arabicPeriod"/>
            </a:pPr>
            <a:r>
              <a:rPr lang="en-US" sz="1800" b="1" i="0" dirty="0">
                <a:solidFill>
                  <a:schemeClr val="bg1"/>
                </a:solidFill>
                <a:effectLst/>
              </a:rPr>
              <a:t>Regular Updates</a:t>
            </a:r>
            <a:r>
              <a:rPr lang="en-US" sz="1800" b="0" i="0" dirty="0">
                <a:solidFill>
                  <a:schemeClr val="bg1"/>
                </a:solidFill>
                <a:effectLst/>
              </a:rPr>
              <a:t>: Implement regular updates based on user feedback.</a:t>
            </a:r>
          </a:p>
          <a:p>
            <a:pPr algn="l">
              <a:buFont typeface="+mj-lt"/>
              <a:buAutoNum type="arabicPeriod"/>
            </a:pPr>
            <a:r>
              <a:rPr lang="en-US" sz="1800" b="1" i="0" dirty="0">
                <a:solidFill>
                  <a:schemeClr val="bg1"/>
                </a:solidFill>
                <a:effectLst/>
              </a:rPr>
              <a:t>Community Engagement</a:t>
            </a:r>
            <a:r>
              <a:rPr lang="en-US" sz="1800" b="0" i="0" dirty="0">
                <a:solidFill>
                  <a:schemeClr val="bg1"/>
                </a:solidFill>
                <a:effectLst/>
              </a:rPr>
              <a:t>: Build a user community for sharing best practices.</a:t>
            </a:r>
          </a:p>
        </p:txBody>
      </p:sp>
    </p:spTree>
    <p:extLst>
      <p:ext uri="{BB962C8B-B14F-4D97-AF65-F5344CB8AC3E}">
        <p14:creationId xmlns:p14="http://schemas.microsoft.com/office/powerpoint/2010/main" val="15394632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Blur radius="8"/>
                    </a14:imgEffect>
                    <a14:imgEffect>
                      <a14:brightnessContrast bright="-53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8B3A2-1EFB-6F34-BECA-693DE089EC73}"/>
              </a:ext>
            </a:extLst>
          </p:cNvPr>
          <p:cNvSpPr>
            <a:spLocks noGrp="1"/>
          </p:cNvSpPr>
          <p:nvPr>
            <p:ph type="title"/>
          </p:nvPr>
        </p:nvSpPr>
        <p:spPr/>
        <p:txBody>
          <a:bodyPr/>
          <a:lstStyle/>
          <a:p>
            <a:r>
              <a:rPr lang="en-IN" dirty="0">
                <a:solidFill>
                  <a:schemeClr val="bg1"/>
                </a:solidFill>
              </a:rPr>
              <a:t>CONCLUSION</a:t>
            </a:r>
          </a:p>
        </p:txBody>
      </p:sp>
      <p:sp>
        <p:nvSpPr>
          <p:cNvPr id="3" name="Content Placeholder 2">
            <a:extLst>
              <a:ext uri="{FF2B5EF4-FFF2-40B4-BE49-F238E27FC236}">
                <a16:creationId xmlns:a16="http://schemas.microsoft.com/office/drawing/2014/main" id="{E4F6B604-70A2-FE95-3686-8E19C33DE574}"/>
              </a:ext>
            </a:extLst>
          </p:cNvPr>
          <p:cNvSpPr>
            <a:spLocks noGrp="1"/>
          </p:cNvSpPr>
          <p:nvPr>
            <p:ph idx="1"/>
          </p:nvPr>
        </p:nvSpPr>
        <p:spPr/>
        <p:txBody>
          <a:bodyPr/>
          <a:lstStyle/>
          <a:p>
            <a:r>
              <a:rPr lang="en-US" b="0" i="0" dirty="0">
                <a:solidFill>
                  <a:schemeClr val="bg1"/>
                </a:solidFill>
                <a:effectLst/>
              </a:rPr>
              <a:t>In conclusion, our solution is designed to revolutionize the development process by enhancing efficiency, security, and code quality. With a commitment to continuous innovation, we are dedicated to implementing features that meet the evolving needs of our users. By leveraging advanced technologies and fostering community engagement, we aim to empower development teams to achieve their goals more effectively. Together, we can build a future where software development is streamlined, secure, and collaborative. </a:t>
            </a:r>
            <a:endParaRPr lang="en-IN" dirty="0">
              <a:solidFill>
                <a:schemeClr val="bg1"/>
              </a:solidFill>
            </a:endParaRPr>
          </a:p>
        </p:txBody>
      </p:sp>
    </p:spTree>
    <p:extLst>
      <p:ext uri="{BB962C8B-B14F-4D97-AF65-F5344CB8AC3E}">
        <p14:creationId xmlns:p14="http://schemas.microsoft.com/office/powerpoint/2010/main" val="26670295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8" name="Picture 4" descr="Pin by Vera Jansson on STANIE 2 | Water aesthetic, Aesthetic gif, Motion  graphics design">
            <a:extLst>
              <a:ext uri="{FF2B5EF4-FFF2-40B4-BE49-F238E27FC236}">
                <a16:creationId xmlns:a16="http://schemas.microsoft.com/office/drawing/2014/main" id="{4EEE709C-DB66-2327-22B4-75AE2A1095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303" y="1643270"/>
            <a:ext cx="10999305" cy="4784034"/>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Shape 8">
            <a:extLst>
              <a:ext uri="{FF2B5EF4-FFF2-40B4-BE49-F238E27FC236}">
                <a16:creationId xmlns:a16="http://schemas.microsoft.com/office/drawing/2014/main" id="{672F828A-C1B3-AC34-84D3-37DDB0274708}"/>
              </a:ext>
            </a:extLst>
          </p:cNvPr>
          <p:cNvSpPr/>
          <p:nvPr/>
        </p:nvSpPr>
        <p:spPr>
          <a:xfrm>
            <a:off x="0" y="0"/>
            <a:ext cx="12192000" cy="6858000"/>
          </a:xfrm>
          <a:custGeom>
            <a:avLst/>
            <a:gdLst/>
            <a:ahLst/>
            <a:cxnLst/>
            <a:rect l="l" t="t" r="r" b="b"/>
            <a:pathLst>
              <a:path w="12192000" h="6858000">
                <a:moveTo>
                  <a:pt x="8531715" y="4870654"/>
                </a:moveTo>
                <a:cubicBezTo>
                  <a:pt x="8583479" y="4870654"/>
                  <a:pt x="8626410" y="4880103"/>
                  <a:pt x="8660509" y="4899001"/>
                </a:cubicBezTo>
                <a:cubicBezTo>
                  <a:pt x="8694608" y="4917899"/>
                  <a:pt x="8721928" y="4944192"/>
                  <a:pt x="8742469" y="4977880"/>
                </a:cubicBezTo>
                <a:cubicBezTo>
                  <a:pt x="8763011" y="5011567"/>
                  <a:pt x="8777595" y="5051212"/>
                  <a:pt x="8786222" y="5096814"/>
                </a:cubicBezTo>
                <a:cubicBezTo>
                  <a:pt x="8794850" y="5142416"/>
                  <a:pt x="8799164" y="5192332"/>
                  <a:pt x="8799164" y="5246561"/>
                </a:cubicBezTo>
                <a:cubicBezTo>
                  <a:pt x="8799164" y="5304898"/>
                  <a:pt x="8793822" y="5356868"/>
                  <a:pt x="8783141" y="5402470"/>
                </a:cubicBezTo>
                <a:cubicBezTo>
                  <a:pt x="8772460" y="5448072"/>
                  <a:pt x="8756026" y="5486895"/>
                  <a:pt x="8733842" y="5518940"/>
                </a:cubicBezTo>
                <a:cubicBezTo>
                  <a:pt x="8711657" y="5550984"/>
                  <a:pt x="8683310" y="5575428"/>
                  <a:pt x="8648800" y="5592272"/>
                </a:cubicBezTo>
                <a:cubicBezTo>
                  <a:pt x="8614291" y="5609116"/>
                  <a:pt x="8573619" y="5617538"/>
                  <a:pt x="8526785" y="5617538"/>
                </a:cubicBezTo>
                <a:cubicBezTo>
                  <a:pt x="8475842" y="5617538"/>
                  <a:pt x="8433116" y="5608295"/>
                  <a:pt x="8398606" y="5589807"/>
                </a:cubicBezTo>
                <a:cubicBezTo>
                  <a:pt x="8364097" y="5571320"/>
                  <a:pt x="8336777" y="5545232"/>
                  <a:pt x="8316647" y="5511545"/>
                </a:cubicBezTo>
                <a:cubicBezTo>
                  <a:pt x="8296516" y="5477857"/>
                  <a:pt x="8281932" y="5438212"/>
                  <a:pt x="8272893" y="5392610"/>
                </a:cubicBezTo>
                <a:cubicBezTo>
                  <a:pt x="8263855" y="5347008"/>
                  <a:pt x="8259336" y="5297093"/>
                  <a:pt x="8259336" y="5242863"/>
                </a:cubicBezTo>
                <a:cubicBezTo>
                  <a:pt x="8259336" y="5184526"/>
                  <a:pt x="8264882" y="5132556"/>
                  <a:pt x="8275975" y="5086954"/>
                </a:cubicBezTo>
                <a:cubicBezTo>
                  <a:pt x="8287067" y="5041352"/>
                  <a:pt x="8303705" y="5002324"/>
                  <a:pt x="8325890" y="4969868"/>
                </a:cubicBezTo>
                <a:cubicBezTo>
                  <a:pt x="8348075" y="4937413"/>
                  <a:pt x="8376422" y="4912763"/>
                  <a:pt x="8410931" y="4895920"/>
                </a:cubicBezTo>
                <a:cubicBezTo>
                  <a:pt x="8445441" y="4879075"/>
                  <a:pt x="8485702" y="4870654"/>
                  <a:pt x="8531715" y="4870654"/>
                </a:cubicBezTo>
                <a:close/>
                <a:moveTo>
                  <a:pt x="9507125" y="4646342"/>
                </a:moveTo>
                <a:cubicBezTo>
                  <a:pt x="9477545" y="4646342"/>
                  <a:pt x="9452690" y="4647369"/>
                  <a:pt x="9432560" y="4649423"/>
                </a:cubicBezTo>
                <a:cubicBezTo>
                  <a:pt x="9412429" y="4651477"/>
                  <a:pt x="9396407" y="4654558"/>
                  <a:pt x="9384493" y="4658667"/>
                </a:cubicBezTo>
                <a:cubicBezTo>
                  <a:pt x="9372579" y="4662775"/>
                  <a:pt x="9364362" y="4667910"/>
                  <a:pt x="9359843" y="4674073"/>
                </a:cubicBezTo>
                <a:cubicBezTo>
                  <a:pt x="9355324" y="4680235"/>
                  <a:pt x="9353064" y="4687424"/>
                  <a:pt x="9353064" y="4695641"/>
                </a:cubicBezTo>
                <a:lnTo>
                  <a:pt x="9353064" y="5368577"/>
                </a:lnTo>
                <a:cubicBezTo>
                  <a:pt x="9353064" y="5452386"/>
                  <a:pt x="9359843" y="5522432"/>
                  <a:pt x="9373400" y="5578715"/>
                </a:cubicBezTo>
                <a:cubicBezTo>
                  <a:pt x="9386958" y="5634998"/>
                  <a:pt x="9409553" y="5684503"/>
                  <a:pt x="9441187" y="5727229"/>
                </a:cubicBezTo>
                <a:cubicBezTo>
                  <a:pt x="9472821" y="5769955"/>
                  <a:pt x="9514314" y="5803643"/>
                  <a:pt x="9565668" y="5828293"/>
                </a:cubicBezTo>
                <a:cubicBezTo>
                  <a:pt x="9617021" y="5852942"/>
                  <a:pt x="9680494" y="5865267"/>
                  <a:pt x="9756086" y="5865267"/>
                </a:cubicBezTo>
                <a:cubicBezTo>
                  <a:pt x="9823462" y="5865267"/>
                  <a:pt x="9888578" y="5848834"/>
                  <a:pt x="9951435" y="5815968"/>
                </a:cubicBezTo>
                <a:cubicBezTo>
                  <a:pt x="10014292" y="5783102"/>
                  <a:pt x="10076121" y="5733802"/>
                  <a:pt x="10136924" y="5668070"/>
                </a:cubicBezTo>
                <a:lnTo>
                  <a:pt x="10136924" y="5795016"/>
                </a:lnTo>
                <a:cubicBezTo>
                  <a:pt x="10136924" y="5803232"/>
                  <a:pt x="10138978" y="5810422"/>
                  <a:pt x="10143086" y="5816584"/>
                </a:cubicBezTo>
                <a:cubicBezTo>
                  <a:pt x="10147194" y="5822747"/>
                  <a:pt x="10154178" y="5827882"/>
                  <a:pt x="10164038" y="5831990"/>
                </a:cubicBezTo>
                <a:cubicBezTo>
                  <a:pt x="10173898" y="5836099"/>
                  <a:pt x="10187250" y="5839180"/>
                  <a:pt x="10204094" y="5841234"/>
                </a:cubicBezTo>
                <a:cubicBezTo>
                  <a:pt x="10220938" y="5843288"/>
                  <a:pt x="10242917" y="5844315"/>
                  <a:pt x="10270032" y="5844315"/>
                </a:cubicBezTo>
                <a:cubicBezTo>
                  <a:pt x="10295503" y="5844315"/>
                  <a:pt x="10316660" y="5843288"/>
                  <a:pt x="10333505" y="5841234"/>
                </a:cubicBezTo>
                <a:cubicBezTo>
                  <a:pt x="10350349" y="5839180"/>
                  <a:pt x="10363906" y="5836099"/>
                  <a:pt x="10374176" y="5831990"/>
                </a:cubicBezTo>
                <a:cubicBezTo>
                  <a:pt x="10384447" y="5827882"/>
                  <a:pt x="10391636" y="5822747"/>
                  <a:pt x="10395745" y="5816584"/>
                </a:cubicBezTo>
                <a:cubicBezTo>
                  <a:pt x="10399853" y="5810422"/>
                  <a:pt x="10401908" y="5803232"/>
                  <a:pt x="10401908" y="5795016"/>
                </a:cubicBezTo>
                <a:lnTo>
                  <a:pt x="10401908" y="4695641"/>
                </a:lnTo>
                <a:cubicBezTo>
                  <a:pt x="10401908" y="4687424"/>
                  <a:pt x="10399442" y="4680235"/>
                  <a:pt x="10394512" y="4674073"/>
                </a:cubicBezTo>
                <a:cubicBezTo>
                  <a:pt x="10389582" y="4667910"/>
                  <a:pt x="10381366" y="4662775"/>
                  <a:pt x="10369863" y="4658667"/>
                </a:cubicBezTo>
                <a:cubicBezTo>
                  <a:pt x="10358360" y="4654558"/>
                  <a:pt x="10342748" y="4651477"/>
                  <a:pt x="10323028" y="4649423"/>
                </a:cubicBezTo>
                <a:cubicBezTo>
                  <a:pt x="10303309" y="4647369"/>
                  <a:pt x="10278248" y="4646342"/>
                  <a:pt x="10247847" y="4646342"/>
                </a:cubicBezTo>
                <a:cubicBezTo>
                  <a:pt x="10217446" y="4646342"/>
                  <a:pt x="10192385" y="4647369"/>
                  <a:pt x="10172666" y="4649423"/>
                </a:cubicBezTo>
                <a:cubicBezTo>
                  <a:pt x="10152946" y="4651477"/>
                  <a:pt x="10137129" y="4654558"/>
                  <a:pt x="10125215" y="4658667"/>
                </a:cubicBezTo>
                <a:cubicBezTo>
                  <a:pt x="10113301" y="4662775"/>
                  <a:pt x="10105084" y="4667910"/>
                  <a:pt x="10100566" y="4674073"/>
                </a:cubicBezTo>
                <a:cubicBezTo>
                  <a:pt x="10096046" y="4680235"/>
                  <a:pt x="10093787" y="4687424"/>
                  <a:pt x="10093787" y="4695641"/>
                </a:cubicBezTo>
                <a:lnTo>
                  <a:pt x="10093787" y="5426503"/>
                </a:lnTo>
                <a:cubicBezTo>
                  <a:pt x="10048596" y="5481554"/>
                  <a:pt x="10006075" y="5523459"/>
                  <a:pt x="9966225" y="5552217"/>
                </a:cubicBezTo>
                <a:cubicBezTo>
                  <a:pt x="9926374" y="5580974"/>
                  <a:pt x="9886730" y="5595354"/>
                  <a:pt x="9847290" y="5595354"/>
                </a:cubicBezTo>
                <a:cubicBezTo>
                  <a:pt x="9816067" y="5595354"/>
                  <a:pt x="9788747" y="5589396"/>
                  <a:pt x="9765330" y="5577483"/>
                </a:cubicBezTo>
                <a:cubicBezTo>
                  <a:pt x="9741913" y="5565568"/>
                  <a:pt x="9722604" y="5548725"/>
                  <a:pt x="9707403" y="5526951"/>
                </a:cubicBezTo>
                <a:cubicBezTo>
                  <a:pt x="9692203" y="5505177"/>
                  <a:pt x="9680905" y="5479089"/>
                  <a:pt x="9673510" y="5448688"/>
                </a:cubicBezTo>
                <a:cubicBezTo>
                  <a:pt x="9666115" y="5418287"/>
                  <a:pt x="9662418" y="5374328"/>
                  <a:pt x="9662418" y="5316812"/>
                </a:cubicBezTo>
                <a:lnTo>
                  <a:pt x="9662418" y="4695641"/>
                </a:lnTo>
                <a:cubicBezTo>
                  <a:pt x="9662418" y="4687424"/>
                  <a:pt x="9659953" y="4680235"/>
                  <a:pt x="9655023" y="4674073"/>
                </a:cubicBezTo>
                <a:cubicBezTo>
                  <a:pt x="9650093" y="4667910"/>
                  <a:pt x="9641671" y="4662775"/>
                  <a:pt x="9629757" y="4658667"/>
                </a:cubicBezTo>
                <a:cubicBezTo>
                  <a:pt x="9617843" y="4654558"/>
                  <a:pt x="9602026" y="4651477"/>
                  <a:pt x="9582306" y="4649423"/>
                </a:cubicBezTo>
                <a:cubicBezTo>
                  <a:pt x="9562586" y="4647369"/>
                  <a:pt x="9537526" y="4646342"/>
                  <a:pt x="9507125" y="4646342"/>
                </a:cubicBezTo>
                <a:close/>
                <a:moveTo>
                  <a:pt x="6864682" y="4646342"/>
                </a:moveTo>
                <a:cubicBezTo>
                  <a:pt x="6826064" y="4646342"/>
                  <a:pt x="6795046" y="4647985"/>
                  <a:pt x="6771629" y="4651272"/>
                </a:cubicBezTo>
                <a:cubicBezTo>
                  <a:pt x="6748212" y="4654558"/>
                  <a:pt x="6731574" y="4660515"/>
                  <a:pt x="6721714" y="4669143"/>
                </a:cubicBezTo>
                <a:cubicBezTo>
                  <a:pt x="6711854" y="4677770"/>
                  <a:pt x="6706924" y="4689684"/>
                  <a:pt x="6706924" y="4704885"/>
                </a:cubicBezTo>
                <a:cubicBezTo>
                  <a:pt x="6706924" y="4720085"/>
                  <a:pt x="6712265" y="4742065"/>
                  <a:pt x="6722946" y="4770822"/>
                </a:cubicBezTo>
                <a:lnTo>
                  <a:pt x="7101318" y="5781458"/>
                </a:lnTo>
                <a:cubicBezTo>
                  <a:pt x="7105427" y="5792962"/>
                  <a:pt x="7111794" y="5803848"/>
                  <a:pt x="7120422" y="5814119"/>
                </a:cubicBezTo>
                <a:cubicBezTo>
                  <a:pt x="7129049" y="5824390"/>
                  <a:pt x="7138704" y="5831990"/>
                  <a:pt x="7149385" y="5836920"/>
                </a:cubicBezTo>
                <a:lnTo>
                  <a:pt x="7002720" y="6205432"/>
                </a:lnTo>
                <a:cubicBezTo>
                  <a:pt x="6996968" y="6219401"/>
                  <a:pt x="6994503" y="6231315"/>
                  <a:pt x="6995325" y="6241174"/>
                </a:cubicBezTo>
                <a:cubicBezTo>
                  <a:pt x="6996146" y="6251034"/>
                  <a:pt x="7001487" y="6259251"/>
                  <a:pt x="7011347" y="6265824"/>
                </a:cubicBezTo>
                <a:cubicBezTo>
                  <a:pt x="7021207" y="6272397"/>
                  <a:pt x="7035997" y="6277122"/>
                  <a:pt x="7055717" y="6279998"/>
                </a:cubicBezTo>
                <a:cubicBezTo>
                  <a:pt x="7075436" y="6282874"/>
                  <a:pt x="7101729" y="6284311"/>
                  <a:pt x="7134595" y="6284311"/>
                </a:cubicBezTo>
                <a:cubicBezTo>
                  <a:pt x="7197863" y="6284311"/>
                  <a:pt x="7245930" y="6279792"/>
                  <a:pt x="7278796" y="6270754"/>
                </a:cubicBezTo>
                <a:cubicBezTo>
                  <a:pt x="7311662" y="6261716"/>
                  <a:pt x="7331793" y="6246926"/>
                  <a:pt x="7339188" y="6226385"/>
                </a:cubicBezTo>
                <a:lnTo>
                  <a:pt x="7472296" y="5836920"/>
                </a:lnTo>
                <a:lnTo>
                  <a:pt x="7838343" y="4759730"/>
                </a:lnTo>
                <a:cubicBezTo>
                  <a:pt x="7844916" y="4739189"/>
                  <a:pt x="7848203" y="4721318"/>
                  <a:pt x="7848203" y="4706117"/>
                </a:cubicBezTo>
                <a:cubicBezTo>
                  <a:pt x="7848203" y="4690916"/>
                  <a:pt x="7842657" y="4678797"/>
                  <a:pt x="7831565" y="4669759"/>
                </a:cubicBezTo>
                <a:cubicBezTo>
                  <a:pt x="7820472" y="4660721"/>
                  <a:pt x="7803217" y="4654558"/>
                  <a:pt x="7779800" y="4651272"/>
                </a:cubicBezTo>
                <a:cubicBezTo>
                  <a:pt x="7756383" y="4647985"/>
                  <a:pt x="7727009" y="4646342"/>
                  <a:pt x="7691678" y="4646342"/>
                </a:cubicBezTo>
                <a:cubicBezTo>
                  <a:pt x="7646487" y="4646342"/>
                  <a:pt x="7614853" y="4647985"/>
                  <a:pt x="7596776" y="4651272"/>
                </a:cubicBezTo>
                <a:cubicBezTo>
                  <a:pt x="7578700" y="4654558"/>
                  <a:pt x="7565759" y="4659694"/>
                  <a:pt x="7557953" y="4666678"/>
                </a:cubicBezTo>
                <a:cubicBezTo>
                  <a:pt x="7550148" y="4673662"/>
                  <a:pt x="7543780" y="4687835"/>
                  <a:pt x="7538850" y="4709198"/>
                </a:cubicBezTo>
                <a:lnTo>
                  <a:pt x="7302213" y="5459780"/>
                </a:lnTo>
                <a:lnTo>
                  <a:pt x="7298516" y="5459780"/>
                </a:lnTo>
                <a:lnTo>
                  <a:pt x="7039694" y="4723988"/>
                </a:lnTo>
                <a:cubicBezTo>
                  <a:pt x="7033943" y="4705090"/>
                  <a:pt x="7028191" y="4690506"/>
                  <a:pt x="7022440" y="4680235"/>
                </a:cubicBezTo>
                <a:cubicBezTo>
                  <a:pt x="7016688" y="4669964"/>
                  <a:pt x="7008061" y="4662364"/>
                  <a:pt x="6996557" y="4657434"/>
                </a:cubicBezTo>
                <a:cubicBezTo>
                  <a:pt x="6985054" y="4652504"/>
                  <a:pt x="6969032" y="4649423"/>
                  <a:pt x="6948491" y="4648190"/>
                </a:cubicBezTo>
                <a:cubicBezTo>
                  <a:pt x="6927949" y="4646958"/>
                  <a:pt x="6900013" y="4646342"/>
                  <a:pt x="6864682" y="4646342"/>
                </a:cubicBezTo>
                <a:close/>
                <a:moveTo>
                  <a:pt x="8542807" y="4625390"/>
                </a:moveTo>
                <a:cubicBezTo>
                  <a:pt x="8441743" y="4625390"/>
                  <a:pt x="8353621" y="4640590"/>
                  <a:pt x="8278440" y="4670991"/>
                </a:cubicBezTo>
                <a:cubicBezTo>
                  <a:pt x="8203258" y="4701393"/>
                  <a:pt x="8140607" y="4744324"/>
                  <a:pt x="8090486" y="4799786"/>
                </a:cubicBezTo>
                <a:cubicBezTo>
                  <a:pt x="8040365" y="4855248"/>
                  <a:pt x="8002774" y="4921802"/>
                  <a:pt x="7977714" y="4999448"/>
                </a:cubicBezTo>
                <a:cubicBezTo>
                  <a:pt x="7952653" y="5077095"/>
                  <a:pt x="7940123" y="5162752"/>
                  <a:pt x="7940123" y="5256421"/>
                </a:cubicBezTo>
                <a:cubicBezTo>
                  <a:pt x="7940123" y="5353376"/>
                  <a:pt x="7951626" y="5439650"/>
                  <a:pt x="7974633" y="5515242"/>
                </a:cubicBezTo>
                <a:cubicBezTo>
                  <a:pt x="7997639" y="5590834"/>
                  <a:pt x="8032970" y="5654513"/>
                  <a:pt x="8080626" y="5706277"/>
                </a:cubicBezTo>
                <a:cubicBezTo>
                  <a:pt x="8128282" y="5758041"/>
                  <a:pt x="8188263" y="5797481"/>
                  <a:pt x="8260569" y="5824595"/>
                </a:cubicBezTo>
                <a:cubicBezTo>
                  <a:pt x="8332874" y="5851710"/>
                  <a:pt x="8417915" y="5865267"/>
                  <a:pt x="8515692" y="5865267"/>
                </a:cubicBezTo>
                <a:cubicBezTo>
                  <a:pt x="8616756" y="5865267"/>
                  <a:pt x="8705084" y="5850067"/>
                  <a:pt x="8780676" y="5819665"/>
                </a:cubicBezTo>
                <a:cubicBezTo>
                  <a:pt x="8856268" y="5789264"/>
                  <a:pt x="8919125" y="5746127"/>
                  <a:pt x="8969246" y="5690255"/>
                </a:cubicBezTo>
                <a:cubicBezTo>
                  <a:pt x="9019367" y="5634382"/>
                  <a:pt x="9056752" y="5567828"/>
                  <a:pt x="9081402" y="5490593"/>
                </a:cubicBezTo>
                <a:cubicBezTo>
                  <a:pt x="9106052" y="5413357"/>
                  <a:pt x="9118376" y="5327905"/>
                  <a:pt x="9118376" y="5234236"/>
                </a:cubicBezTo>
                <a:cubicBezTo>
                  <a:pt x="9118376" y="5136459"/>
                  <a:pt x="9106874" y="5049774"/>
                  <a:pt x="9083867" y="4974182"/>
                </a:cubicBezTo>
                <a:cubicBezTo>
                  <a:pt x="9060860" y="4898590"/>
                  <a:pt x="9025735" y="4834912"/>
                  <a:pt x="8978490" y="4783147"/>
                </a:cubicBezTo>
                <a:cubicBezTo>
                  <a:pt x="8931244" y="4731383"/>
                  <a:pt x="8871469" y="4692149"/>
                  <a:pt x="8799164" y="4665445"/>
                </a:cubicBezTo>
                <a:cubicBezTo>
                  <a:pt x="8726858" y="4638741"/>
                  <a:pt x="8641406" y="4625390"/>
                  <a:pt x="8542807" y="4625390"/>
                </a:cubicBezTo>
                <a:close/>
                <a:moveTo>
                  <a:pt x="3665804" y="3317397"/>
                </a:moveTo>
                <a:lnTo>
                  <a:pt x="3784122" y="3317397"/>
                </a:lnTo>
                <a:lnTo>
                  <a:pt x="3784122" y="3504734"/>
                </a:lnTo>
                <a:cubicBezTo>
                  <a:pt x="3746326" y="3547460"/>
                  <a:pt x="3709146" y="3579916"/>
                  <a:pt x="3672583" y="3602100"/>
                </a:cubicBezTo>
                <a:cubicBezTo>
                  <a:pt x="3636019" y="3624285"/>
                  <a:pt x="3595963" y="3635377"/>
                  <a:pt x="3552415" y="3635377"/>
                </a:cubicBezTo>
                <a:cubicBezTo>
                  <a:pt x="3500651" y="3635377"/>
                  <a:pt x="3460185" y="3622231"/>
                  <a:pt x="3431016" y="3595938"/>
                </a:cubicBezTo>
                <a:cubicBezTo>
                  <a:pt x="3401847" y="3569645"/>
                  <a:pt x="3387263" y="3533492"/>
                  <a:pt x="3387263" y="3487479"/>
                </a:cubicBezTo>
                <a:cubicBezTo>
                  <a:pt x="3387263" y="3460365"/>
                  <a:pt x="3392398" y="3436331"/>
                  <a:pt x="3402669" y="3415379"/>
                </a:cubicBezTo>
                <a:cubicBezTo>
                  <a:pt x="3412939" y="3394427"/>
                  <a:pt x="3429167" y="3376556"/>
                  <a:pt x="3451352" y="3361767"/>
                </a:cubicBezTo>
                <a:cubicBezTo>
                  <a:pt x="3473537" y="3346976"/>
                  <a:pt x="3502294" y="3335885"/>
                  <a:pt x="3537625" y="3328489"/>
                </a:cubicBezTo>
                <a:cubicBezTo>
                  <a:pt x="3572957" y="3321094"/>
                  <a:pt x="3615683" y="3317397"/>
                  <a:pt x="3665804" y="3317397"/>
                </a:cubicBezTo>
                <a:close/>
                <a:moveTo>
                  <a:pt x="5046687" y="2614882"/>
                </a:moveTo>
                <a:cubicBezTo>
                  <a:pt x="4978489" y="2614882"/>
                  <a:pt x="4912962" y="2631315"/>
                  <a:pt x="4850106" y="2664181"/>
                </a:cubicBezTo>
                <a:cubicBezTo>
                  <a:pt x="4787249" y="2697047"/>
                  <a:pt x="4725420" y="2746347"/>
                  <a:pt x="4664617" y="2812079"/>
                </a:cubicBezTo>
                <a:lnTo>
                  <a:pt x="4664617" y="2685134"/>
                </a:lnTo>
                <a:cubicBezTo>
                  <a:pt x="4664617" y="2676916"/>
                  <a:pt x="4662564" y="2669727"/>
                  <a:pt x="4658455" y="2663565"/>
                </a:cubicBezTo>
                <a:cubicBezTo>
                  <a:pt x="4654346" y="2657402"/>
                  <a:pt x="4647568" y="2652267"/>
                  <a:pt x="4638119" y="2648159"/>
                </a:cubicBezTo>
                <a:cubicBezTo>
                  <a:pt x="4628670" y="2644050"/>
                  <a:pt x="4615318" y="2640969"/>
                  <a:pt x="4598063" y="2638915"/>
                </a:cubicBezTo>
                <a:cubicBezTo>
                  <a:pt x="4580809" y="2636861"/>
                  <a:pt x="4559034" y="2635834"/>
                  <a:pt x="4532741" y="2635834"/>
                </a:cubicBezTo>
                <a:cubicBezTo>
                  <a:pt x="4507270" y="2635834"/>
                  <a:pt x="4486113" y="2636861"/>
                  <a:pt x="4469269" y="2638915"/>
                </a:cubicBezTo>
                <a:cubicBezTo>
                  <a:pt x="4452425" y="2640969"/>
                  <a:pt x="4438662" y="2644050"/>
                  <a:pt x="4427981" y="2648159"/>
                </a:cubicBezTo>
                <a:cubicBezTo>
                  <a:pt x="4417299" y="2652267"/>
                  <a:pt x="4409905" y="2657402"/>
                  <a:pt x="4405795" y="2663565"/>
                </a:cubicBezTo>
                <a:cubicBezTo>
                  <a:pt x="4401687" y="2669727"/>
                  <a:pt x="4399633" y="2676916"/>
                  <a:pt x="4399633" y="2685134"/>
                </a:cubicBezTo>
                <a:lnTo>
                  <a:pt x="4399633" y="3784508"/>
                </a:lnTo>
                <a:cubicBezTo>
                  <a:pt x="4399633" y="3792724"/>
                  <a:pt x="4402098" y="3799914"/>
                  <a:pt x="4407028" y="3806076"/>
                </a:cubicBezTo>
                <a:cubicBezTo>
                  <a:pt x="4411958" y="3812239"/>
                  <a:pt x="4420381" y="3817374"/>
                  <a:pt x="4432295" y="3821482"/>
                </a:cubicBezTo>
                <a:cubicBezTo>
                  <a:pt x="4444208" y="3825590"/>
                  <a:pt x="4460025" y="3828672"/>
                  <a:pt x="4479744" y="3830726"/>
                </a:cubicBezTo>
                <a:cubicBezTo>
                  <a:pt x="4499464" y="3832780"/>
                  <a:pt x="4524525" y="3833807"/>
                  <a:pt x="4554926" y="3833807"/>
                </a:cubicBezTo>
                <a:cubicBezTo>
                  <a:pt x="4585327" y="3833807"/>
                  <a:pt x="4610388" y="3832780"/>
                  <a:pt x="4630107" y="3830726"/>
                </a:cubicBezTo>
                <a:cubicBezTo>
                  <a:pt x="4649827" y="3828672"/>
                  <a:pt x="4665644" y="3825590"/>
                  <a:pt x="4677558" y="3821482"/>
                </a:cubicBezTo>
                <a:cubicBezTo>
                  <a:pt x="4689472" y="3817374"/>
                  <a:pt x="4697894" y="3812239"/>
                  <a:pt x="4702824" y="3806076"/>
                </a:cubicBezTo>
                <a:cubicBezTo>
                  <a:pt x="4707754" y="3799914"/>
                  <a:pt x="4710219" y="3792724"/>
                  <a:pt x="4710219" y="3784508"/>
                </a:cubicBezTo>
                <a:lnTo>
                  <a:pt x="4710219" y="3053646"/>
                </a:lnTo>
                <a:cubicBezTo>
                  <a:pt x="4753767" y="2998594"/>
                  <a:pt x="4795671" y="2956690"/>
                  <a:pt x="4835932" y="2927932"/>
                </a:cubicBezTo>
                <a:cubicBezTo>
                  <a:pt x="4876193" y="2899174"/>
                  <a:pt x="4916043" y="2884795"/>
                  <a:pt x="4955483" y="2884795"/>
                </a:cubicBezTo>
                <a:cubicBezTo>
                  <a:pt x="4986707" y="2884795"/>
                  <a:pt x="5014026" y="2890753"/>
                  <a:pt x="5037443" y="2902666"/>
                </a:cubicBezTo>
                <a:cubicBezTo>
                  <a:pt x="5060860" y="2914580"/>
                  <a:pt x="5079964" y="2931424"/>
                  <a:pt x="5094754" y="2953198"/>
                </a:cubicBezTo>
                <a:cubicBezTo>
                  <a:pt x="5109543" y="2974972"/>
                  <a:pt x="5120841" y="3001060"/>
                  <a:pt x="5128647" y="3031461"/>
                </a:cubicBezTo>
                <a:cubicBezTo>
                  <a:pt x="5136453" y="3061862"/>
                  <a:pt x="5140355" y="3103766"/>
                  <a:pt x="5140355" y="3157174"/>
                </a:cubicBezTo>
                <a:lnTo>
                  <a:pt x="5140355" y="3784508"/>
                </a:lnTo>
                <a:cubicBezTo>
                  <a:pt x="5140355" y="3792724"/>
                  <a:pt x="5142820" y="3799914"/>
                  <a:pt x="5147750" y="3806076"/>
                </a:cubicBezTo>
                <a:cubicBezTo>
                  <a:pt x="5152680" y="3812239"/>
                  <a:pt x="5160897" y="3817374"/>
                  <a:pt x="5172400" y="3821482"/>
                </a:cubicBezTo>
                <a:cubicBezTo>
                  <a:pt x="5183903" y="3825590"/>
                  <a:pt x="5199720" y="3828672"/>
                  <a:pt x="5219850" y="3830726"/>
                </a:cubicBezTo>
                <a:cubicBezTo>
                  <a:pt x="5239981" y="3832780"/>
                  <a:pt x="5265247" y="3833807"/>
                  <a:pt x="5295648" y="3833807"/>
                </a:cubicBezTo>
                <a:cubicBezTo>
                  <a:pt x="5325228" y="3833807"/>
                  <a:pt x="5350082" y="3832780"/>
                  <a:pt x="5370214" y="3830726"/>
                </a:cubicBezTo>
                <a:cubicBezTo>
                  <a:pt x="5390344" y="3828672"/>
                  <a:pt x="5406160" y="3825590"/>
                  <a:pt x="5417664" y="3821482"/>
                </a:cubicBezTo>
                <a:cubicBezTo>
                  <a:pt x="5429168" y="3817374"/>
                  <a:pt x="5437383" y="3812239"/>
                  <a:pt x="5442314" y="3806076"/>
                </a:cubicBezTo>
                <a:cubicBezTo>
                  <a:pt x="5447244" y="3799914"/>
                  <a:pt x="5449708" y="3792724"/>
                  <a:pt x="5449708" y="3784508"/>
                </a:cubicBezTo>
                <a:lnTo>
                  <a:pt x="5449708" y="3105410"/>
                </a:lnTo>
                <a:cubicBezTo>
                  <a:pt x="5449708" y="3025709"/>
                  <a:pt x="5442724" y="2957512"/>
                  <a:pt x="5428756" y="2900818"/>
                </a:cubicBezTo>
                <a:cubicBezTo>
                  <a:pt x="5414788" y="2844123"/>
                  <a:pt x="5391987" y="2794619"/>
                  <a:pt x="5360353" y="2752303"/>
                </a:cubicBezTo>
                <a:cubicBezTo>
                  <a:pt x="5328720" y="2709988"/>
                  <a:pt x="5287226" y="2676506"/>
                  <a:pt x="5235873" y="2651856"/>
                </a:cubicBezTo>
                <a:cubicBezTo>
                  <a:pt x="5184519" y="2627206"/>
                  <a:pt x="5121457" y="2614882"/>
                  <a:pt x="5046687" y="2614882"/>
                </a:cubicBezTo>
                <a:close/>
                <a:moveTo>
                  <a:pt x="3602947" y="2614882"/>
                </a:moveTo>
                <a:cubicBezTo>
                  <a:pt x="3554470" y="2614882"/>
                  <a:pt x="3507430" y="2618784"/>
                  <a:pt x="3461828" y="2626590"/>
                </a:cubicBezTo>
                <a:cubicBezTo>
                  <a:pt x="3416226" y="2634396"/>
                  <a:pt x="3374116" y="2644461"/>
                  <a:pt x="3335498" y="2656786"/>
                </a:cubicBezTo>
                <a:cubicBezTo>
                  <a:pt x="3296881" y="2669111"/>
                  <a:pt x="3263193" y="2682463"/>
                  <a:pt x="3234435" y="2696842"/>
                </a:cubicBezTo>
                <a:cubicBezTo>
                  <a:pt x="3205677" y="2711221"/>
                  <a:pt x="3185546" y="2724367"/>
                  <a:pt x="3174043" y="2736281"/>
                </a:cubicBezTo>
                <a:cubicBezTo>
                  <a:pt x="3162540" y="2748195"/>
                  <a:pt x="3154734" y="2761547"/>
                  <a:pt x="3150626" y="2776337"/>
                </a:cubicBezTo>
                <a:cubicBezTo>
                  <a:pt x="3146518" y="2791127"/>
                  <a:pt x="3144463" y="2811257"/>
                  <a:pt x="3144463" y="2836728"/>
                </a:cubicBezTo>
                <a:cubicBezTo>
                  <a:pt x="3144463" y="2855627"/>
                  <a:pt x="3145696" y="2872881"/>
                  <a:pt x="3148161" y="2888493"/>
                </a:cubicBezTo>
                <a:cubicBezTo>
                  <a:pt x="3150626" y="2904104"/>
                  <a:pt x="3154118" y="2917251"/>
                  <a:pt x="3158637" y="2927932"/>
                </a:cubicBezTo>
                <a:cubicBezTo>
                  <a:pt x="3163156" y="2938614"/>
                  <a:pt x="3168908" y="2946830"/>
                  <a:pt x="3175892" y="2952582"/>
                </a:cubicBezTo>
                <a:cubicBezTo>
                  <a:pt x="3182876" y="2958333"/>
                  <a:pt x="3190887" y="2961210"/>
                  <a:pt x="3199925" y="2961210"/>
                </a:cubicBezTo>
                <a:cubicBezTo>
                  <a:pt x="3213072" y="2961210"/>
                  <a:pt x="3230121" y="2955458"/>
                  <a:pt x="3251073" y="2943955"/>
                </a:cubicBezTo>
                <a:cubicBezTo>
                  <a:pt x="3272026" y="2932452"/>
                  <a:pt x="3298113" y="2919716"/>
                  <a:pt x="3329336" y="2905747"/>
                </a:cubicBezTo>
                <a:cubicBezTo>
                  <a:pt x="3360559" y="2891779"/>
                  <a:pt x="3396506" y="2879044"/>
                  <a:pt x="3437178" y="2867541"/>
                </a:cubicBezTo>
                <a:cubicBezTo>
                  <a:pt x="3477850" y="2856037"/>
                  <a:pt x="3524068" y="2850286"/>
                  <a:pt x="3575832" y="2850286"/>
                </a:cubicBezTo>
                <a:cubicBezTo>
                  <a:pt x="3615272" y="2850286"/>
                  <a:pt x="3648344" y="2854394"/>
                  <a:pt x="3675047" y="2862611"/>
                </a:cubicBezTo>
                <a:cubicBezTo>
                  <a:pt x="3701751" y="2870827"/>
                  <a:pt x="3723114" y="2883563"/>
                  <a:pt x="3739136" y="2900818"/>
                </a:cubicBezTo>
                <a:cubicBezTo>
                  <a:pt x="3755159" y="2918072"/>
                  <a:pt x="3766662" y="2939641"/>
                  <a:pt x="3773646" y="2965523"/>
                </a:cubicBezTo>
                <a:cubicBezTo>
                  <a:pt x="3780630" y="2991405"/>
                  <a:pt x="3784122" y="3021601"/>
                  <a:pt x="3784122" y="3056111"/>
                </a:cubicBezTo>
                <a:lnTo>
                  <a:pt x="3784122" y="3122665"/>
                </a:lnTo>
                <a:lnTo>
                  <a:pt x="3676896" y="3122665"/>
                </a:lnTo>
                <a:cubicBezTo>
                  <a:pt x="3579119" y="3122665"/>
                  <a:pt x="3493256" y="3130059"/>
                  <a:pt x="3419307" y="3144849"/>
                </a:cubicBezTo>
                <a:cubicBezTo>
                  <a:pt x="3345358" y="3159639"/>
                  <a:pt x="3283529" y="3182440"/>
                  <a:pt x="3233818" y="3213252"/>
                </a:cubicBezTo>
                <a:cubicBezTo>
                  <a:pt x="3184109" y="3244064"/>
                  <a:pt x="3146723" y="3283093"/>
                  <a:pt x="3121662" y="3330338"/>
                </a:cubicBezTo>
                <a:cubicBezTo>
                  <a:pt x="3096602" y="3377584"/>
                  <a:pt x="3084072" y="3433250"/>
                  <a:pt x="3084072" y="3497339"/>
                </a:cubicBezTo>
                <a:cubicBezTo>
                  <a:pt x="3084072" y="3556498"/>
                  <a:pt x="3093932" y="3608263"/>
                  <a:pt x="3113652" y="3652632"/>
                </a:cubicBezTo>
                <a:cubicBezTo>
                  <a:pt x="3133371" y="3697001"/>
                  <a:pt x="3161102" y="3734181"/>
                  <a:pt x="3196844" y="3764172"/>
                </a:cubicBezTo>
                <a:cubicBezTo>
                  <a:pt x="3232586" y="3794162"/>
                  <a:pt x="3274901" y="3816758"/>
                  <a:pt x="3323790" y="3831958"/>
                </a:cubicBezTo>
                <a:cubicBezTo>
                  <a:pt x="3372678" y="3847159"/>
                  <a:pt x="3426291" y="3854759"/>
                  <a:pt x="3484629" y="3854759"/>
                </a:cubicBezTo>
                <a:cubicBezTo>
                  <a:pt x="3555291" y="3854759"/>
                  <a:pt x="3619586" y="3841202"/>
                  <a:pt x="3677512" y="3814087"/>
                </a:cubicBezTo>
                <a:cubicBezTo>
                  <a:pt x="3735439" y="3786973"/>
                  <a:pt x="3786998" y="3749176"/>
                  <a:pt x="3832189" y="3700699"/>
                </a:cubicBezTo>
                <a:lnTo>
                  <a:pt x="3832189" y="3788205"/>
                </a:lnTo>
                <a:cubicBezTo>
                  <a:pt x="3832189" y="3799708"/>
                  <a:pt x="3835681" y="3808747"/>
                  <a:pt x="3842665" y="3815320"/>
                </a:cubicBezTo>
                <a:cubicBezTo>
                  <a:pt x="3849649" y="3821893"/>
                  <a:pt x="3861563" y="3826618"/>
                  <a:pt x="3878407" y="3829493"/>
                </a:cubicBezTo>
                <a:cubicBezTo>
                  <a:pt x="3895251" y="3832369"/>
                  <a:pt x="3922160" y="3833807"/>
                  <a:pt x="3959135" y="3833807"/>
                </a:cubicBezTo>
                <a:cubicBezTo>
                  <a:pt x="3993644" y="3833807"/>
                  <a:pt x="4019732" y="3832369"/>
                  <a:pt x="4037397" y="3829493"/>
                </a:cubicBezTo>
                <a:cubicBezTo>
                  <a:pt x="4055063" y="3826618"/>
                  <a:pt x="4068004" y="3821893"/>
                  <a:pt x="4076220" y="3815320"/>
                </a:cubicBezTo>
                <a:cubicBezTo>
                  <a:pt x="4084437" y="3808747"/>
                  <a:pt x="4088546" y="3799708"/>
                  <a:pt x="4088546" y="3788205"/>
                </a:cubicBezTo>
                <a:lnTo>
                  <a:pt x="4088546" y="3048716"/>
                </a:lnTo>
                <a:cubicBezTo>
                  <a:pt x="4088546" y="2973123"/>
                  <a:pt x="4079507" y="2907802"/>
                  <a:pt x="4061431" y="2852751"/>
                </a:cubicBezTo>
                <a:cubicBezTo>
                  <a:pt x="4043354" y="2797700"/>
                  <a:pt x="4014597" y="2752715"/>
                  <a:pt x="3975157" y="2717794"/>
                </a:cubicBezTo>
                <a:cubicBezTo>
                  <a:pt x="3935718" y="2682873"/>
                  <a:pt x="3885391" y="2656991"/>
                  <a:pt x="3824178" y="2640148"/>
                </a:cubicBezTo>
                <a:cubicBezTo>
                  <a:pt x="3762965" y="2623304"/>
                  <a:pt x="3689221" y="2614882"/>
                  <a:pt x="3602947" y="2614882"/>
                </a:cubicBezTo>
                <a:close/>
                <a:moveTo>
                  <a:pt x="459097" y="2231579"/>
                </a:moveTo>
                <a:cubicBezTo>
                  <a:pt x="450881" y="2231579"/>
                  <a:pt x="443896" y="2233839"/>
                  <a:pt x="438145" y="2238358"/>
                </a:cubicBezTo>
                <a:cubicBezTo>
                  <a:pt x="432393" y="2242877"/>
                  <a:pt x="427463" y="2250272"/>
                  <a:pt x="423355" y="2260543"/>
                </a:cubicBezTo>
                <a:cubicBezTo>
                  <a:pt x="419247" y="2270814"/>
                  <a:pt x="416166" y="2284576"/>
                  <a:pt x="414111" y="2301831"/>
                </a:cubicBezTo>
                <a:cubicBezTo>
                  <a:pt x="412057" y="2319086"/>
                  <a:pt x="411030" y="2340038"/>
                  <a:pt x="411030" y="2364688"/>
                </a:cubicBezTo>
                <a:cubicBezTo>
                  <a:pt x="411030" y="2388516"/>
                  <a:pt x="412057" y="2408852"/>
                  <a:pt x="414111" y="2425696"/>
                </a:cubicBezTo>
                <a:cubicBezTo>
                  <a:pt x="416166" y="2442539"/>
                  <a:pt x="419247" y="2456097"/>
                  <a:pt x="423355" y="2466367"/>
                </a:cubicBezTo>
                <a:cubicBezTo>
                  <a:pt x="427463" y="2476638"/>
                  <a:pt x="432393" y="2484238"/>
                  <a:pt x="438145" y="2489168"/>
                </a:cubicBezTo>
                <a:cubicBezTo>
                  <a:pt x="443896" y="2494098"/>
                  <a:pt x="450881" y="2496563"/>
                  <a:pt x="459097" y="2496563"/>
                </a:cubicBezTo>
                <a:lnTo>
                  <a:pt x="858422" y="2496563"/>
                </a:lnTo>
                <a:lnTo>
                  <a:pt x="858422" y="3782043"/>
                </a:lnTo>
                <a:cubicBezTo>
                  <a:pt x="858422" y="3790259"/>
                  <a:pt x="861092" y="3797654"/>
                  <a:pt x="866433" y="3804227"/>
                </a:cubicBezTo>
                <a:cubicBezTo>
                  <a:pt x="871773" y="3810801"/>
                  <a:pt x="880606" y="3816141"/>
                  <a:pt x="892931" y="3820250"/>
                </a:cubicBezTo>
                <a:cubicBezTo>
                  <a:pt x="905256" y="3824358"/>
                  <a:pt x="921894" y="3827645"/>
                  <a:pt x="942847" y="3830110"/>
                </a:cubicBezTo>
                <a:cubicBezTo>
                  <a:pt x="963799" y="3832575"/>
                  <a:pt x="989886" y="3833807"/>
                  <a:pt x="1021109" y="3833807"/>
                </a:cubicBezTo>
                <a:cubicBezTo>
                  <a:pt x="1052332" y="3833807"/>
                  <a:pt x="1078420" y="3832575"/>
                  <a:pt x="1099372" y="3830110"/>
                </a:cubicBezTo>
                <a:cubicBezTo>
                  <a:pt x="1120324" y="3827645"/>
                  <a:pt x="1136963" y="3824358"/>
                  <a:pt x="1149288" y="3820250"/>
                </a:cubicBezTo>
                <a:cubicBezTo>
                  <a:pt x="1161612" y="3816141"/>
                  <a:pt x="1170445" y="3810801"/>
                  <a:pt x="1175786" y="3804227"/>
                </a:cubicBezTo>
                <a:cubicBezTo>
                  <a:pt x="1181127" y="3797654"/>
                  <a:pt x="1183797" y="3790259"/>
                  <a:pt x="1183797" y="3782043"/>
                </a:cubicBezTo>
                <a:lnTo>
                  <a:pt x="1183797" y="2496563"/>
                </a:lnTo>
                <a:lnTo>
                  <a:pt x="1583122" y="2496563"/>
                </a:lnTo>
                <a:cubicBezTo>
                  <a:pt x="1590517" y="2496563"/>
                  <a:pt x="1597295" y="2494098"/>
                  <a:pt x="1603458" y="2489168"/>
                </a:cubicBezTo>
                <a:cubicBezTo>
                  <a:pt x="1609620" y="2484238"/>
                  <a:pt x="1614755" y="2476638"/>
                  <a:pt x="1618864" y="2466367"/>
                </a:cubicBezTo>
                <a:cubicBezTo>
                  <a:pt x="1622972" y="2456097"/>
                  <a:pt x="1626053" y="2442539"/>
                  <a:pt x="1628107" y="2425696"/>
                </a:cubicBezTo>
                <a:cubicBezTo>
                  <a:pt x="1630161" y="2408852"/>
                  <a:pt x="1631188" y="2388516"/>
                  <a:pt x="1631188" y="2364688"/>
                </a:cubicBezTo>
                <a:cubicBezTo>
                  <a:pt x="1631188" y="2340038"/>
                  <a:pt x="1630161" y="2319086"/>
                  <a:pt x="1628107" y="2301831"/>
                </a:cubicBezTo>
                <a:cubicBezTo>
                  <a:pt x="1626053" y="2284576"/>
                  <a:pt x="1622972" y="2270814"/>
                  <a:pt x="1618864" y="2260543"/>
                </a:cubicBezTo>
                <a:cubicBezTo>
                  <a:pt x="1614755" y="2250272"/>
                  <a:pt x="1609620" y="2242877"/>
                  <a:pt x="1603458" y="2238358"/>
                </a:cubicBezTo>
                <a:cubicBezTo>
                  <a:pt x="1597295" y="2233839"/>
                  <a:pt x="1590517" y="2231579"/>
                  <a:pt x="1583122" y="2231579"/>
                </a:cubicBezTo>
                <a:close/>
                <a:moveTo>
                  <a:pt x="5907476" y="2110796"/>
                </a:moveTo>
                <a:cubicBezTo>
                  <a:pt x="5877075" y="2110796"/>
                  <a:pt x="5852014" y="2112028"/>
                  <a:pt x="5832295" y="2114494"/>
                </a:cubicBezTo>
                <a:cubicBezTo>
                  <a:pt x="5812575" y="2116959"/>
                  <a:pt x="5796757" y="2120451"/>
                  <a:pt x="5784844" y="2124970"/>
                </a:cubicBezTo>
                <a:cubicBezTo>
                  <a:pt x="5772930" y="2129489"/>
                  <a:pt x="5764508" y="2135035"/>
                  <a:pt x="5759578" y="2141608"/>
                </a:cubicBezTo>
                <a:cubicBezTo>
                  <a:pt x="5754648" y="2148181"/>
                  <a:pt x="5752183" y="2155576"/>
                  <a:pt x="5752183" y="2163793"/>
                </a:cubicBezTo>
                <a:lnTo>
                  <a:pt x="5752183" y="3784508"/>
                </a:lnTo>
                <a:cubicBezTo>
                  <a:pt x="5752183" y="3792724"/>
                  <a:pt x="5754648" y="3799914"/>
                  <a:pt x="5759578" y="3806076"/>
                </a:cubicBezTo>
                <a:cubicBezTo>
                  <a:pt x="5764508" y="3812239"/>
                  <a:pt x="5772930" y="3817374"/>
                  <a:pt x="5784844" y="3821482"/>
                </a:cubicBezTo>
                <a:cubicBezTo>
                  <a:pt x="5796757" y="3825590"/>
                  <a:pt x="5812575" y="3828672"/>
                  <a:pt x="5832295" y="3830726"/>
                </a:cubicBezTo>
                <a:cubicBezTo>
                  <a:pt x="5852014" y="3832780"/>
                  <a:pt x="5877075" y="3833807"/>
                  <a:pt x="5907476" y="3833807"/>
                </a:cubicBezTo>
                <a:cubicBezTo>
                  <a:pt x="5937877" y="3833807"/>
                  <a:pt x="5962938" y="3832780"/>
                  <a:pt x="5982658" y="3830726"/>
                </a:cubicBezTo>
                <a:cubicBezTo>
                  <a:pt x="6002377" y="3828672"/>
                  <a:pt x="6018194" y="3825590"/>
                  <a:pt x="6030108" y="3821482"/>
                </a:cubicBezTo>
                <a:cubicBezTo>
                  <a:pt x="6042022" y="3817374"/>
                  <a:pt x="6050444" y="3812239"/>
                  <a:pt x="6055374" y="3806076"/>
                </a:cubicBezTo>
                <a:cubicBezTo>
                  <a:pt x="6060304" y="3799914"/>
                  <a:pt x="6062769" y="3792724"/>
                  <a:pt x="6062769" y="3784508"/>
                </a:cubicBezTo>
                <a:lnTo>
                  <a:pt x="6062769" y="3202776"/>
                </a:lnTo>
                <a:lnTo>
                  <a:pt x="6428816" y="3782043"/>
                </a:lnTo>
                <a:cubicBezTo>
                  <a:pt x="6434567" y="3792724"/>
                  <a:pt x="6441141" y="3801352"/>
                  <a:pt x="6448536" y="3807925"/>
                </a:cubicBezTo>
                <a:cubicBezTo>
                  <a:pt x="6455931" y="3814498"/>
                  <a:pt x="6466407" y="3819633"/>
                  <a:pt x="6479964" y="3823331"/>
                </a:cubicBezTo>
                <a:cubicBezTo>
                  <a:pt x="6493521" y="3827028"/>
                  <a:pt x="6510776" y="3829699"/>
                  <a:pt x="6531728" y="3831342"/>
                </a:cubicBezTo>
                <a:cubicBezTo>
                  <a:pt x="6552681" y="3832985"/>
                  <a:pt x="6580000" y="3833807"/>
                  <a:pt x="6613688" y="3833807"/>
                </a:cubicBezTo>
                <a:cubicBezTo>
                  <a:pt x="6646554" y="3833807"/>
                  <a:pt x="6673259" y="3832780"/>
                  <a:pt x="6693800" y="3830726"/>
                </a:cubicBezTo>
                <a:cubicBezTo>
                  <a:pt x="6714341" y="3828672"/>
                  <a:pt x="6730569" y="3825796"/>
                  <a:pt x="6742483" y="3822098"/>
                </a:cubicBezTo>
                <a:cubicBezTo>
                  <a:pt x="6754397" y="3818401"/>
                  <a:pt x="6762614" y="3813471"/>
                  <a:pt x="6767133" y="3807309"/>
                </a:cubicBezTo>
                <a:cubicBezTo>
                  <a:pt x="6771651" y="3801146"/>
                  <a:pt x="6773911" y="3793957"/>
                  <a:pt x="6773911" y="3785740"/>
                </a:cubicBezTo>
                <a:cubicBezTo>
                  <a:pt x="6773911" y="3775880"/>
                  <a:pt x="6771651" y="3764993"/>
                  <a:pt x="6767133" y="3753079"/>
                </a:cubicBezTo>
                <a:cubicBezTo>
                  <a:pt x="6762614" y="3741165"/>
                  <a:pt x="6755424" y="3726992"/>
                  <a:pt x="6745564" y="3710559"/>
                </a:cubicBezTo>
                <a:lnTo>
                  <a:pt x="6373354" y="3134989"/>
                </a:lnTo>
                <a:lnTo>
                  <a:pt x="6695032" y="2770174"/>
                </a:lnTo>
                <a:cubicBezTo>
                  <a:pt x="6707357" y="2754563"/>
                  <a:pt x="6716601" y="2739774"/>
                  <a:pt x="6722763" y="2725805"/>
                </a:cubicBezTo>
                <a:cubicBezTo>
                  <a:pt x="6728926" y="2711837"/>
                  <a:pt x="6732007" y="2698690"/>
                  <a:pt x="6732007" y="2686366"/>
                </a:cubicBezTo>
                <a:cubicBezTo>
                  <a:pt x="6732007" y="2677327"/>
                  <a:pt x="6729542" y="2669727"/>
                  <a:pt x="6724612" y="2663565"/>
                </a:cubicBezTo>
                <a:cubicBezTo>
                  <a:pt x="6719682" y="2657402"/>
                  <a:pt x="6710849" y="2652267"/>
                  <a:pt x="6698113" y="2648159"/>
                </a:cubicBezTo>
                <a:cubicBezTo>
                  <a:pt x="6685378" y="2644050"/>
                  <a:pt x="6668534" y="2640969"/>
                  <a:pt x="6647582" y="2638915"/>
                </a:cubicBezTo>
                <a:cubicBezTo>
                  <a:pt x="6626629" y="2636861"/>
                  <a:pt x="6600953" y="2635834"/>
                  <a:pt x="6570552" y="2635834"/>
                </a:cubicBezTo>
                <a:cubicBezTo>
                  <a:pt x="6539328" y="2635834"/>
                  <a:pt x="6513652" y="2636861"/>
                  <a:pt x="6493521" y="2638915"/>
                </a:cubicBezTo>
                <a:cubicBezTo>
                  <a:pt x="6473391" y="2640969"/>
                  <a:pt x="6456547" y="2644050"/>
                  <a:pt x="6442990" y="2648159"/>
                </a:cubicBezTo>
                <a:cubicBezTo>
                  <a:pt x="6429432" y="2652267"/>
                  <a:pt x="6418545" y="2658019"/>
                  <a:pt x="6410329" y="2665413"/>
                </a:cubicBezTo>
                <a:cubicBezTo>
                  <a:pt x="6402112" y="2672808"/>
                  <a:pt x="6394717" y="2681436"/>
                  <a:pt x="6388144" y="2691295"/>
                </a:cubicBezTo>
                <a:lnTo>
                  <a:pt x="6062769" y="3128827"/>
                </a:lnTo>
                <a:lnTo>
                  <a:pt x="6062769" y="2163793"/>
                </a:lnTo>
                <a:cubicBezTo>
                  <a:pt x="6062769" y="2155576"/>
                  <a:pt x="6060304" y="2148181"/>
                  <a:pt x="6055374" y="2141608"/>
                </a:cubicBezTo>
                <a:cubicBezTo>
                  <a:pt x="6050444" y="2135035"/>
                  <a:pt x="6042022" y="2129489"/>
                  <a:pt x="6030108" y="2124970"/>
                </a:cubicBezTo>
                <a:cubicBezTo>
                  <a:pt x="6018194" y="2120451"/>
                  <a:pt x="6002377" y="2116959"/>
                  <a:pt x="5982658" y="2114494"/>
                </a:cubicBezTo>
                <a:cubicBezTo>
                  <a:pt x="5962938" y="2112028"/>
                  <a:pt x="5937877" y="2110796"/>
                  <a:pt x="5907476" y="2110796"/>
                </a:cubicBezTo>
                <a:close/>
                <a:moveTo>
                  <a:pt x="1954601" y="2110796"/>
                </a:moveTo>
                <a:cubicBezTo>
                  <a:pt x="1924200" y="2110796"/>
                  <a:pt x="1899140" y="2112028"/>
                  <a:pt x="1879420" y="2114494"/>
                </a:cubicBezTo>
                <a:cubicBezTo>
                  <a:pt x="1859700" y="2116959"/>
                  <a:pt x="1843883" y="2120451"/>
                  <a:pt x="1831969" y="2124970"/>
                </a:cubicBezTo>
                <a:cubicBezTo>
                  <a:pt x="1820055" y="2129489"/>
                  <a:pt x="1811633" y="2135035"/>
                  <a:pt x="1806703" y="2141608"/>
                </a:cubicBezTo>
                <a:cubicBezTo>
                  <a:pt x="1801773" y="2148181"/>
                  <a:pt x="1799308" y="2155576"/>
                  <a:pt x="1799308" y="2163793"/>
                </a:cubicBezTo>
                <a:lnTo>
                  <a:pt x="1799308" y="3784508"/>
                </a:lnTo>
                <a:cubicBezTo>
                  <a:pt x="1799308" y="3792724"/>
                  <a:pt x="1801773" y="3799914"/>
                  <a:pt x="1806703" y="3806076"/>
                </a:cubicBezTo>
                <a:cubicBezTo>
                  <a:pt x="1811633" y="3812239"/>
                  <a:pt x="1820055" y="3817374"/>
                  <a:pt x="1831969" y="3821482"/>
                </a:cubicBezTo>
                <a:cubicBezTo>
                  <a:pt x="1843883" y="3825590"/>
                  <a:pt x="1859700" y="3828672"/>
                  <a:pt x="1879420" y="3830726"/>
                </a:cubicBezTo>
                <a:cubicBezTo>
                  <a:pt x="1899140" y="3832780"/>
                  <a:pt x="1924200" y="3833807"/>
                  <a:pt x="1954601" y="3833807"/>
                </a:cubicBezTo>
                <a:cubicBezTo>
                  <a:pt x="1985002" y="3833807"/>
                  <a:pt x="2010063" y="3832780"/>
                  <a:pt x="2029783" y="3830726"/>
                </a:cubicBezTo>
                <a:cubicBezTo>
                  <a:pt x="2049502" y="3828672"/>
                  <a:pt x="2065319" y="3825590"/>
                  <a:pt x="2077233" y="3821482"/>
                </a:cubicBezTo>
                <a:cubicBezTo>
                  <a:pt x="2089147" y="3817374"/>
                  <a:pt x="2097569" y="3812239"/>
                  <a:pt x="2102499" y="3806076"/>
                </a:cubicBezTo>
                <a:cubicBezTo>
                  <a:pt x="2107429" y="3799914"/>
                  <a:pt x="2109894" y="3792724"/>
                  <a:pt x="2109894" y="3784508"/>
                </a:cubicBezTo>
                <a:lnTo>
                  <a:pt x="2109894" y="3053646"/>
                </a:lnTo>
                <a:cubicBezTo>
                  <a:pt x="2153442" y="2998594"/>
                  <a:pt x="2195346" y="2956690"/>
                  <a:pt x="2235608" y="2927932"/>
                </a:cubicBezTo>
                <a:cubicBezTo>
                  <a:pt x="2275869" y="2899174"/>
                  <a:pt x="2315719" y="2884795"/>
                  <a:pt x="2355158" y="2884795"/>
                </a:cubicBezTo>
                <a:cubicBezTo>
                  <a:pt x="2386381" y="2884795"/>
                  <a:pt x="2413701" y="2890753"/>
                  <a:pt x="2437119" y="2902666"/>
                </a:cubicBezTo>
                <a:cubicBezTo>
                  <a:pt x="2460536" y="2914580"/>
                  <a:pt x="2479639" y="2931424"/>
                  <a:pt x="2494429" y="2953198"/>
                </a:cubicBezTo>
                <a:cubicBezTo>
                  <a:pt x="2509219" y="2974972"/>
                  <a:pt x="2520516" y="3001060"/>
                  <a:pt x="2528322" y="3031461"/>
                </a:cubicBezTo>
                <a:cubicBezTo>
                  <a:pt x="2536128" y="3061862"/>
                  <a:pt x="2540031" y="3103766"/>
                  <a:pt x="2540031" y="3157174"/>
                </a:cubicBezTo>
                <a:lnTo>
                  <a:pt x="2540031" y="3784508"/>
                </a:lnTo>
                <a:cubicBezTo>
                  <a:pt x="2540031" y="3792724"/>
                  <a:pt x="2542496" y="3799914"/>
                  <a:pt x="2547426" y="3806076"/>
                </a:cubicBezTo>
                <a:cubicBezTo>
                  <a:pt x="2552355" y="3812239"/>
                  <a:pt x="2560572" y="3817374"/>
                  <a:pt x="2572075" y="3821482"/>
                </a:cubicBezTo>
                <a:cubicBezTo>
                  <a:pt x="2583579" y="3825590"/>
                  <a:pt x="2599395" y="3828672"/>
                  <a:pt x="2619526" y="3830726"/>
                </a:cubicBezTo>
                <a:cubicBezTo>
                  <a:pt x="2639656" y="3832780"/>
                  <a:pt x="2664922" y="3833807"/>
                  <a:pt x="2695324" y="3833807"/>
                </a:cubicBezTo>
                <a:cubicBezTo>
                  <a:pt x="2724903" y="3833807"/>
                  <a:pt x="2749758" y="3832780"/>
                  <a:pt x="2769889" y="3830726"/>
                </a:cubicBezTo>
                <a:cubicBezTo>
                  <a:pt x="2790019" y="3828672"/>
                  <a:pt x="2805836" y="3825590"/>
                  <a:pt x="2817339" y="3821482"/>
                </a:cubicBezTo>
                <a:cubicBezTo>
                  <a:pt x="2828842" y="3817374"/>
                  <a:pt x="2837059" y="3812239"/>
                  <a:pt x="2841989" y="3806076"/>
                </a:cubicBezTo>
                <a:cubicBezTo>
                  <a:pt x="2846919" y="3799914"/>
                  <a:pt x="2849384" y="3792724"/>
                  <a:pt x="2849384" y="3784508"/>
                </a:cubicBezTo>
                <a:lnTo>
                  <a:pt x="2849384" y="3110340"/>
                </a:lnTo>
                <a:cubicBezTo>
                  <a:pt x="2849384" y="3028996"/>
                  <a:pt x="2842400" y="2959771"/>
                  <a:pt x="2828432" y="2902666"/>
                </a:cubicBezTo>
                <a:cubicBezTo>
                  <a:pt x="2814463" y="2845562"/>
                  <a:pt x="2791662" y="2795646"/>
                  <a:pt x="2760029" y="2752920"/>
                </a:cubicBezTo>
                <a:cubicBezTo>
                  <a:pt x="2728395" y="2710194"/>
                  <a:pt x="2686901" y="2676506"/>
                  <a:pt x="2635548" y="2651856"/>
                </a:cubicBezTo>
                <a:cubicBezTo>
                  <a:pt x="2584195" y="2627206"/>
                  <a:pt x="2521133" y="2614882"/>
                  <a:pt x="2446362" y="2614882"/>
                </a:cubicBezTo>
                <a:cubicBezTo>
                  <a:pt x="2386381" y="2614882"/>
                  <a:pt x="2328660" y="2627823"/>
                  <a:pt x="2273198" y="2653705"/>
                </a:cubicBezTo>
                <a:cubicBezTo>
                  <a:pt x="2217737" y="2679587"/>
                  <a:pt x="2163302" y="2718821"/>
                  <a:pt x="2109894" y="2771407"/>
                </a:cubicBezTo>
                <a:lnTo>
                  <a:pt x="2109894" y="2163793"/>
                </a:lnTo>
                <a:cubicBezTo>
                  <a:pt x="2109894" y="2155576"/>
                  <a:pt x="2107429" y="2148181"/>
                  <a:pt x="2102499" y="2141608"/>
                </a:cubicBezTo>
                <a:cubicBezTo>
                  <a:pt x="2097569" y="2135035"/>
                  <a:pt x="2089147" y="2129489"/>
                  <a:pt x="2077233" y="2124970"/>
                </a:cubicBezTo>
                <a:cubicBezTo>
                  <a:pt x="2065319" y="2120451"/>
                  <a:pt x="2049502" y="2116959"/>
                  <a:pt x="2029783" y="2114494"/>
                </a:cubicBezTo>
                <a:cubicBezTo>
                  <a:pt x="2010063" y="2112028"/>
                  <a:pt x="1985002" y="2110796"/>
                  <a:pt x="1954601" y="2110796"/>
                </a:cubicBezTo>
                <a:close/>
                <a:moveTo>
                  <a:pt x="0" y="0"/>
                </a:moveTo>
                <a:lnTo>
                  <a:pt x="12192000" y="0"/>
                </a:lnTo>
                <a:lnTo>
                  <a:pt x="12192000" y="6858000"/>
                </a:lnTo>
                <a:lnTo>
                  <a:pt x="0" y="6858000"/>
                </a:ln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Tree>
    <p:extLst>
      <p:ext uri="{BB962C8B-B14F-4D97-AF65-F5344CB8AC3E}">
        <p14:creationId xmlns:p14="http://schemas.microsoft.com/office/powerpoint/2010/main" val="412095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348D16-8D27-F51F-A85E-C9F804ADF70D}"/>
              </a:ext>
            </a:extLst>
          </p:cNvPr>
          <p:cNvSpPr>
            <a:spLocks noGrp="1"/>
          </p:cNvSpPr>
          <p:nvPr>
            <p:ph type="title"/>
          </p:nvPr>
        </p:nvSpPr>
        <p:spPr>
          <a:xfrm>
            <a:off x="643573" y="1371600"/>
            <a:ext cx="3250069" cy="2696866"/>
          </a:xfrm>
        </p:spPr>
        <p:txBody>
          <a:bodyPr vert="horz" lIns="91440" tIns="45720" rIns="91440" bIns="45720" rtlCol="0" anchor="t">
            <a:normAutofit/>
          </a:bodyPr>
          <a:lstStyle/>
          <a:p>
            <a:pPr>
              <a:lnSpc>
                <a:spcPct val="100000"/>
              </a:lnSpc>
            </a:pPr>
            <a:r>
              <a:rPr lang="en-US"/>
              <a:t>Group Members:</a:t>
            </a:r>
          </a:p>
        </p:txBody>
      </p:sp>
      <p:cxnSp>
        <p:nvCxnSpPr>
          <p:cNvPr id="31" name="Straight Connector 30">
            <a:extLst>
              <a:ext uri="{FF2B5EF4-FFF2-40B4-BE49-F238E27FC236}">
                <a16:creationId xmlns:a16="http://schemas.microsoft.com/office/drawing/2014/main" id="{8CED01B4-40F2-4CAE-8062-1D4CE8454C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2835"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CE508279-B944-32AB-06A3-CE37ED88F96E}"/>
              </a:ext>
            </a:extLst>
          </p:cNvPr>
          <p:cNvGraphicFramePr>
            <a:graphicFrameLocks noGrp="1"/>
          </p:cNvGraphicFramePr>
          <p:nvPr>
            <p:ph idx="1"/>
            <p:extLst>
              <p:ext uri="{D42A27DB-BD31-4B8C-83A1-F6EECF244321}">
                <p14:modId xmlns:p14="http://schemas.microsoft.com/office/powerpoint/2010/main" val="206545083"/>
              </p:ext>
            </p:extLst>
          </p:nvPr>
        </p:nvGraphicFramePr>
        <p:xfrm>
          <a:off x="4572000" y="1031001"/>
          <a:ext cx="5255288" cy="3372529"/>
        </p:xfrm>
        <a:graphic>
          <a:graphicData uri="http://schemas.openxmlformats.org/drawingml/2006/table">
            <a:tbl>
              <a:tblPr firstRow="1" bandRow="1">
                <a:solidFill>
                  <a:srgbClr val="F2F2F2">
                    <a:alpha val="45098"/>
                  </a:srgbClr>
                </a:solidFill>
                <a:tableStyleId>{9D7B26C5-4107-4FEC-AEDC-1716B250A1EF}</a:tableStyleId>
              </a:tblPr>
              <a:tblGrid>
                <a:gridCol w="5255288">
                  <a:extLst>
                    <a:ext uri="{9D8B030D-6E8A-4147-A177-3AD203B41FA5}">
                      <a16:colId xmlns:a16="http://schemas.microsoft.com/office/drawing/2014/main" val="2390680986"/>
                    </a:ext>
                  </a:extLst>
                </a:gridCol>
              </a:tblGrid>
              <a:tr h="1121203">
                <a:tc>
                  <a:txBody>
                    <a:bodyPr/>
                    <a:lstStyle/>
                    <a:p>
                      <a:pPr algn="ctr"/>
                      <a:r>
                        <a:rPr lang="en-IN" sz="1900" b="0" cap="none" spc="0" dirty="0">
                          <a:solidFill>
                            <a:schemeClr val="bg1"/>
                          </a:solidFill>
                        </a:rPr>
                        <a:t>TEAM SMARTFORGE</a:t>
                      </a:r>
                    </a:p>
                  </a:txBody>
                  <a:tcPr marL="166140" marR="166140" marT="123587" marB="83071" anchor="ctr">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chemeClr val="tx1"/>
                    </a:solidFill>
                  </a:tcPr>
                </a:tc>
                <a:extLst>
                  <a:ext uri="{0D108BD9-81ED-4DB2-BD59-A6C34878D82A}">
                    <a16:rowId xmlns:a16="http://schemas.microsoft.com/office/drawing/2014/main" val="322623130"/>
                  </a:ext>
                </a:extLst>
              </a:tr>
              <a:tr h="750442">
                <a:tc>
                  <a:txBody>
                    <a:bodyPr/>
                    <a:lstStyle/>
                    <a:p>
                      <a:pPr marL="0" indent="0" algn="ctr">
                        <a:buNone/>
                      </a:pPr>
                      <a:r>
                        <a:rPr lang="en-IN" sz="1600" cap="none" spc="0" dirty="0">
                          <a:solidFill>
                            <a:schemeClr val="tx1"/>
                          </a:solidFill>
                        </a:rPr>
                        <a:t>D S R G N V SASANK REDDY</a:t>
                      </a:r>
                    </a:p>
                    <a:p>
                      <a:endParaRPr lang="en-IN" sz="1600" cap="none" spc="0" dirty="0">
                        <a:solidFill>
                          <a:schemeClr val="tx1"/>
                        </a:solidFill>
                      </a:endParaRPr>
                    </a:p>
                  </a:txBody>
                  <a:tcPr marL="166140" marR="166140" marT="123587" marB="83071">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extLst>
                  <a:ext uri="{0D108BD9-81ED-4DB2-BD59-A6C34878D82A}">
                    <a16:rowId xmlns:a16="http://schemas.microsoft.com/office/drawing/2014/main" val="2931821122"/>
                  </a:ext>
                </a:extLst>
              </a:tr>
              <a:tr h="75044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600" cap="none" spc="0" dirty="0">
                          <a:solidFill>
                            <a:schemeClr val="tx1"/>
                          </a:solidFill>
                        </a:rPr>
                        <a:t>CH P V S S S NAVEEN</a:t>
                      </a:r>
                    </a:p>
                    <a:p>
                      <a:endParaRPr lang="en-IN" sz="1600" cap="none" spc="0" dirty="0">
                        <a:solidFill>
                          <a:schemeClr val="tx1"/>
                        </a:solidFill>
                      </a:endParaRPr>
                    </a:p>
                  </a:txBody>
                  <a:tcPr marL="166140" marR="166140" marT="123587" marB="83071">
                    <a:lnL w="12700" cmpd="sng">
                      <a:noFill/>
                      <a:prstDash val="solid"/>
                    </a:lnL>
                    <a:lnR w="12700" cmpd="sng">
                      <a:noFill/>
                      <a:prstDash val="solid"/>
                    </a:lnR>
                    <a:lnT w="12700" cmpd="sng">
                      <a:noFill/>
                      <a:prstDash val="solid"/>
                    </a:lnT>
                    <a:lnB w="12700" cmpd="sng">
                      <a:noFill/>
                      <a:prstDash val="solid"/>
                    </a:lnB>
                    <a:solidFill>
                      <a:srgbClr val="BFBFBF">
                        <a:alpha val="34902"/>
                      </a:srgbClr>
                    </a:solidFill>
                  </a:tcPr>
                </a:tc>
                <a:extLst>
                  <a:ext uri="{0D108BD9-81ED-4DB2-BD59-A6C34878D82A}">
                    <a16:rowId xmlns:a16="http://schemas.microsoft.com/office/drawing/2014/main" val="2475104854"/>
                  </a:ext>
                </a:extLst>
              </a:tr>
              <a:tr h="75044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600" cap="none" spc="0" dirty="0">
                          <a:solidFill>
                            <a:schemeClr val="tx1"/>
                          </a:solidFill>
                        </a:rPr>
                        <a:t>D LIKITH</a:t>
                      </a:r>
                    </a:p>
                    <a:p>
                      <a:endParaRPr lang="en-IN" sz="1600" cap="none" spc="0" dirty="0">
                        <a:solidFill>
                          <a:schemeClr val="tx1"/>
                        </a:solidFill>
                      </a:endParaRPr>
                    </a:p>
                  </a:txBody>
                  <a:tcPr marL="166140" marR="166140" marT="123587" marB="83071">
                    <a:lnL w="12700" cmpd="sng">
                      <a:noFill/>
                      <a:prstDash val="solid"/>
                    </a:lnL>
                    <a:lnR w="12700" cmpd="sng">
                      <a:noFill/>
                      <a:prstDash val="solid"/>
                    </a:lnR>
                    <a:lnT w="12700" cmpd="sng">
                      <a:noFill/>
                      <a:prstDash val="solid"/>
                    </a:lnT>
                    <a:lnB w="12700" cmpd="sng">
                      <a:noFill/>
                      <a:prstDash val="solid"/>
                    </a:lnB>
                    <a:solidFill>
                      <a:srgbClr val="F2F2F2">
                        <a:alpha val="45098"/>
                      </a:srgbClr>
                    </a:solidFill>
                  </a:tcPr>
                </a:tc>
                <a:extLst>
                  <a:ext uri="{0D108BD9-81ED-4DB2-BD59-A6C34878D82A}">
                    <a16:rowId xmlns:a16="http://schemas.microsoft.com/office/drawing/2014/main" val="1475502875"/>
                  </a:ext>
                </a:extLst>
              </a:tr>
            </a:tbl>
          </a:graphicData>
        </a:graphic>
      </p:graphicFrame>
    </p:spTree>
    <p:extLst>
      <p:ext uri="{BB962C8B-B14F-4D97-AF65-F5344CB8AC3E}">
        <p14:creationId xmlns:p14="http://schemas.microsoft.com/office/powerpoint/2010/main" val="2686750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Vector abstract gear wheel mechanism on technology background.">
            <a:extLst>
              <a:ext uri="{FF2B5EF4-FFF2-40B4-BE49-F238E27FC236}">
                <a16:creationId xmlns:a16="http://schemas.microsoft.com/office/drawing/2014/main" id="{C25085D2-4627-6019-5884-D72E03361A3A}"/>
              </a:ext>
            </a:extLst>
          </p:cNvPr>
          <p:cNvPicPr>
            <a:picLocks noGrp="1" noChangeAspect="1" noChangeArrowheads="1"/>
          </p:cNvPicPr>
          <p:nvPr>
            <p:ph idx="1"/>
          </p:nvPr>
        </p:nvPicPr>
        <p:blipFill rotWithShape="1">
          <a:blip r:embed="rId2">
            <a:extLst>
              <a:ext uri="{BEBA8EAE-BF5A-486C-A8C5-ECC9F3942E4B}">
                <a14:imgProps xmlns:a14="http://schemas.microsoft.com/office/drawing/2010/main">
                  <a14:imgLayer r:embed="rId3">
                    <a14:imgEffect>
                      <a14:artisticBlur radius="5"/>
                    </a14:imgEffect>
                  </a14:imgLayer>
                </a14:imgProps>
              </a:ext>
              <a:ext uri="{28A0092B-C50C-407E-A947-70E740481C1C}">
                <a14:useLocalDpi xmlns:a14="http://schemas.microsoft.com/office/drawing/2010/main" val="0"/>
              </a:ext>
            </a:extLst>
          </a:blip>
          <a:srcRect r="1334" b="1"/>
          <a:stretch/>
        </p:blipFill>
        <p:spPr bwMode="auto">
          <a:xfrm>
            <a:off x="-406" y="0"/>
            <a:ext cx="12191979" cy="6857989"/>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29">
            <a:extLst>
              <a:ext uri="{FF2B5EF4-FFF2-40B4-BE49-F238E27FC236}">
                <a16:creationId xmlns:a16="http://schemas.microsoft.com/office/drawing/2014/main" id="{9E9D00D9-C4F5-471E-BE2C-126CB112A6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1F8AF9-1BA8-CB9D-1947-6AEC485805A9}"/>
              </a:ext>
            </a:extLst>
          </p:cNvPr>
          <p:cNvSpPr>
            <a:spLocks noGrp="1"/>
          </p:cNvSpPr>
          <p:nvPr>
            <p:ph type="title"/>
          </p:nvPr>
        </p:nvSpPr>
        <p:spPr>
          <a:xfrm>
            <a:off x="914400" y="914400"/>
            <a:ext cx="4892948" cy="3427867"/>
          </a:xfrm>
        </p:spPr>
        <p:txBody>
          <a:bodyPr vert="horz" lIns="91440" tIns="45720" rIns="91440" bIns="45720" rtlCol="0" anchor="t">
            <a:normAutofit/>
          </a:bodyPr>
          <a:lstStyle/>
          <a:p>
            <a:pPr>
              <a:lnSpc>
                <a:spcPct val="100000"/>
              </a:lnSpc>
            </a:pPr>
            <a:r>
              <a:rPr lang="en-US" dirty="0">
                <a:solidFill>
                  <a:srgbClr val="FFFFFF"/>
                </a:solidFill>
              </a:rPr>
              <a:t>INTRODUCTION</a:t>
            </a:r>
          </a:p>
        </p:txBody>
      </p:sp>
      <p:cxnSp>
        <p:nvCxnSpPr>
          <p:cNvPr id="31" name="Straight Connector 30">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7529"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35BCE4-3A9E-5F99-B059-9B1645E09B8E}"/>
              </a:ext>
            </a:extLst>
          </p:cNvPr>
          <p:cNvSpPr txBox="1"/>
          <p:nvPr/>
        </p:nvSpPr>
        <p:spPr>
          <a:xfrm>
            <a:off x="5235191" y="1542395"/>
            <a:ext cx="6591277" cy="4247317"/>
          </a:xfrm>
          <a:prstGeom prst="rect">
            <a:avLst/>
          </a:prstGeom>
          <a:noFill/>
        </p:spPr>
        <p:txBody>
          <a:bodyPr wrap="square">
            <a:spAutoFit/>
          </a:bodyPr>
          <a:lstStyle/>
          <a:p>
            <a:r>
              <a:rPr lang="en-US" dirty="0">
                <a:solidFill>
                  <a:schemeClr val="bg1"/>
                </a:solidFill>
              </a:rPr>
              <a:t>The software development landscape is rapidly evolving, presenting new challenges for developers in large-scale projects.</a:t>
            </a:r>
          </a:p>
          <a:p>
            <a:r>
              <a:rPr lang="en-US" dirty="0">
                <a:solidFill>
                  <a:schemeClr val="bg1"/>
                </a:solidFill>
              </a:rPr>
              <a:t>Key challenges include:</a:t>
            </a:r>
          </a:p>
          <a:p>
            <a:endParaRPr lang="en-US" dirty="0">
              <a:solidFill>
                <a:schemeClr val="bg1"/>
              </a:solidFill>
            </a:endParaRPr>
          </a:p>
          <a:p>
            <a:pPr marL="285750" indent="-285750">
              <a:buFont typeface="Arial" panose="020B0604020202020204" pitchFamily="34" charset="0"/>
              <a:buChar char="•"/>
            </a:pPr>
            <a:r>
              <a:rPr lang="en-US" b="1" dirty="0">
                <a:solidFill>
                  <a:schemeClr val="bg1"/>
                </a:solidFill>
              </a:rPr>
              <a:t>Increased Complexity:</a:t>
            </a:r>
            <a:r>
              <a:rPr lang="en-US" dirty="0">
                <a:solidFill>
                  <a:schemeClr val="bg1"/>
                </a:solidFill>
              </a:rPr>
              <a:t> Managing larger codebases and intricate architectures.</a:t>
            </a:r>
          </a:p>
          <a:p>
            <a:pPr marL="285750" indent="-285750">
              <a:buFont typeface="Arial" panose="020B0604020202020204" pitchFamily="34" charset="0"/>
              <a:buChar char="•"/>
            </a:pPr>
            <a:r>
              <a:rPr lang="en-US" b="1" dirty="0">
                <a:solidFill>
                  <a:schemeClr val="bg1"/>
                </a:solidFill>
              </a:rPr>
              <a:t>Collaboration Barriers:</a:t>
            </a:r>
            <a:r>
              <a:rPr lang="en-US" dirty="0">
                <a:solidFill>
                  <a:schemeClr val="bg1"/>
                </a:solidFill>
              </a:rPr>
              <a:t> Communication gaps and outdated documentation among teams.</a:t>
            </a:r>
          </a:p>
          <a:p>
            <a:pPr marL="285750" indent="-285750">
              <a:buFont typeface="Arial" panose="020B0604020202020204" pitchFamily="34" charset="0"/>
              <a:buChar char="•"/>
            </a:pPr>
            <a:r>
              <a:rPr lang="en-US" b="1" dirty="0">
                <a:solidFill>
                  <a:schemeClr val="bg1"/>
                </a:solidFill>
              </a:rPr>
              <a:t>Quality Assurance Pressures:</a:t>
            </a:r>
            <a:r>
              <a:rPr lang="en-US" dirty="0">
                <a:solidFill>
                  <a:schemeClr val="bg1"/>
                </a:solidFill>
              </a:rPr>
              <a:t> Time-consuming testing and review processes.</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There is a pressing need for intelligent solutions to automate repetitive tasks and streamline workflows, allowing developers to focus on innovation.</a:t>
            </a:r>
          </a:p>
        </p:txBody>
      </p:sp>
    </p:spTree>
    <p:extLst>
      <p:ext uri="{BB962C8B-B14F-4D97-AF65-F5344CB8AC3E}">
        <p14:creationId xmlns:p14="http://schemas.microsoft.com/office/powerpoint/2010/main" val="197832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9200605-7D1D-83BC-9CC0-4BE7B0891BCC}"/>
              </a:ext>
            </a:extLst>
          </p:cNvPr>
          <p:cNvPicPr>
            <a:picLocks noChangeAspect="1"/>
          </p:cNvPicPr>
          <p:nvPr/>
        </p:nvPicPr>
        <p:blipFill rotWithShape="1">
          <a:blip r:embed="rId2">
            <a:alphaModFix amt="40000"/>
          </a:blip>
          <a:srcRect t="11766"/>
          <a:stretch/>
        </p:blipFill>
        <p:spPr>
          <a:xfrm>
            <a:off x="-22" y="-31486"/>
            <a:ext cx="12191980" cy="6857848"/>
          </a:xfrm>
          <a:prstGeom prst="rect">
            <a:avLst/>
          </a:prstGeom>
        </p:spPr>
      </p:pic>
      <p:sp>
        <p:nvSpPr>
          <p:cNvPr id="2" name="Title 1">
            <a:extLst>
              <a:ext uri="{FF2B5EF4-FFF2-40B4-BE49-F238E27FC236}">
                <a16:creationId xmlns:a16="http://schemas.microsoft.com/office/drawing/2014/main" id="{E27B3B1D-A49D-CCC2-A06C-CD8A2B7C174A}"/>
              </a:ext>
            </a:extLst>
          </p:cNvPr>
          <p:cNvSpPr>
            <a:spLocks noGrp="1"/>
          </p:cNvSpPr>
          <p:nvPr>
            <p:ph type="title"/>
          </p:nvPr>
        </p:nvSpPr>
        <p:spPr>
          <a:xfrm>
            <a:off x="615878" y="1081355"/>
            <a:ext cx="9512859" cy="924791"/>
          </a:xfrm>
        </p:spPr>
        <p:txBody>
          <a:bodyPr vert="horz" lIns="91440" tIns="45720" rIns="91440" bIns="45720" rtlCol="0" anchor="t">
            <a:normAutofit/>
          </a:bodyPr>
          <a:lstStyle/>
          <a:p>
            <a:pPr>
              <a:lnSpc>
                <a:spcPct val="100000"/>
              </a:lnSpc>
            </a:pPr>
            <a:r>
              <a:rPr lang="en-IN" b="1" i="0" dirty="0">
                <a:solidFill>
                  <a:schemeClr val="bg1"/>
                </a:solidFill>
                <a:effectLst/>
              </a:rPr>
              <a:t>Challenges in Software Development</a:t>
            </a:r>
            <a:endParaRPr lang="en-US" dirty="0">
              <a:solidFill>
                <a:schemeClr val="bg1"/>
              </a:solidFill>
            </a:endParaRPr>
          </a:p>
        </p:txBody>
      </p:sp>
      <p:cxnSp>
        <p:nvCxnSpPr>
          <p:cNvPr id="33" name="Straight Connector 32">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244FF61-E718-983D-76F9-FF88041BBF4C}"/>
              </a:ext>
            </a:extLst>
          </p:cNvPr>
          <p:cNvSpPr txBox="1"/>
          <p:nvPr/>
        </p:nvSpPr>
        <p:spPr>
          <a:xfrm>
            <a:off x="1294052" y="2824722"/>
            <a:ext cx="675409" cy="523220"/>
          </a:xfrm>
          <a:prstGeom prst="rect">
            <a:avLst/>
          </a:prstGeom>
          <a:noFill/>
        </p:spPr>
        <p:txBody>
          <a:bodyPr wrap="square" rtlCol="0">
            <a:spAutoFit/>
          </a:bodyPr>
          <a:lstStyle/>
          <a:p>
            <a:r>
              <a:rPr lang="en-IN" sz="2800" b="1" dirty="0">
                <a:solidFill>
                  <a:schemeClr val="bg1"/>
                </a:solidFill>
              </a:rPr>
              <a:t>01</a:t>
            </a:r>
          </a:p>
        </p:txBody>
      </p:sp>
      <p:sp>
        <p:nvSpPr>
          <p:cNvPr id="12" name="TextBox 11">
            <a:extLst>
              <a:ext uri="{FF2B5EF4-FFF2-40B4-BE49-F238E27FC236}">
                <a16:creationId xmlns:a16="http://schemas.microsoft.com/office/drawing/2014/main" id="{1B50A823-BA0B-643D-F7C0-5C19CF259384}"/>
              </a:ext>
            </a:extLst>
          </p:cNvPr>
          <p:cNvSpPr txBox="1"/>
          <p:nvPr/>
        </p:nvSpPr>
        <p:spPr>
          <a:xfrm>
            <a:off x="1064425" y="2653357"/>
            <a:ext cx="824623" cy="827599"/>
          </a:xfrm>
          <a:prstGeom prst="rect">
            <a:avLst/>
          </a:prstGeom>
          <a:noFill/>
        </p:spPr>
        <p:txBody>
          <a:bodyPr wrap="square" rtlCol="0">
            <a:spAutoFit/>
          </a:bodyPr>
          <a:lstStyle/>
          <a:p>
            <a:endParaRPr lang="en-IN" dirty="0"/>
          </a:p>
        </p:txBody>
      </p:sp>
      <p:sp>
        <p:nvSpPr>
          <p:cNvPr id="36" name="Rectangle: Rounded Corners 35">
            <a:extLst>
              <a:ext uri="{FF2B5EF4-FFF2-40B4-BE49-F238E27FC236}">
                <a16:creationId xmlns:a16="http://schemas.microsoft.com/office/drawing/2014/main" id="{87C4C109-1289-9D50-D73F-C126E8566D0F}"/>
              </a:ext>
            </a:extLst>
          </p:cNvPr>
          <p:cNvSpPr/>
          <p:nvPr/>
        </p:nvSpPr>
        <p:spPr>
          <a:xfrm>
            <a:off x="438964" y="2653357"/>
            <a:ext cx="3248848" cy="3550016"/>
          </a:xfrm>
          <a:prstGeom prst="roundRect">
            <a:avLst/>
          </a:prstGeom>
          <a:solidFill>
            <a:srgbClr val="04A4C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TextBox 13">
            <a:extLst>
              <a:ext uri="{FF2B5EF4-FFF2-40B4-BE49-F238E27FC236}">
                <a16:creationId xmlns:a16="http://schemas.microsoft.com/office/drawing/2014/main" id="{0EEC245A-FC84-2974-B59F-1F4A70C3EF2E}"/>
              </a:ext>
            </a:extLst>
          </p:cNvPr>
          <p:cNvSpPr txBox="1"/>
          <p:nvPr/>
        </p:nvSpPr>
        <p:spPr>
          <a:xfrm>
            <a:off x="443730" y="3959402"/>
            <a:ext cx="3051463" cy="1477328"/>
          </a:xfrm>
          <a:prstGeom prst="rect">
            <a:avLst/>
          </a:prstGeom>
          <a:noFill/>
        </p:spPr>
        <p:txBody>
          <a:bodyPr wrap="square" rtlCol="0">
            <a:spAutoFit/>
          </a:bodyPr>
          <a:lstStyle/>
          <a:p>
            <a:pPr algn="ctr"/>
            <a:r>
              <a:rPr lang="en-US" b="1" i="0" dirty="0">
                <a:solidFill>
                  <a:schemeClr val="bg1"/>
                </a:solidFill>
                <a:effectLst/>
              </a:rPr>
              <a:t>Manual Code Reviews</a:t>
            </a:r>
          </a:p>
          <a:p>
            <a:pPr algn="ctr"/>
            <a:endParaRPr lang="en-US" b="1" i="0" dirty="0">
              <a:solidFill>
                <a:schemeClr val="bg1"/>
              </a:solidFill>
              <a:effectLst/>
            </a:endParaRPr>
          </a:p>
          <a:p>
            <a:pPr marL="285750" indent="-285750" algn="ctr">
              <a:buFont typeface="Arial" panose="020B0604020202020204" pitchFamily="34" charset="0"/>
              <a:buChar char="•"/>
            </a:pPr>
            <a:r>
              <a:rPr lang="en-US" b="0" i="0" dirty="0">
                <a:solidFill>
                  <a:schemeClr val="bg1"/>
                </a:solidFill>
                <a:effectLst/>
              </a:rPr>
              <a:t>Prone to oversight.</a:t>
            </a:r>
          </a:p>
          <a:p>
            <a:pPr marL="285750" indent="-285750" algn="ctr">
              <a:buFont typeface="Arial" panose="020B0604020202020204" pitchFamily="34" charset="0"/>
              <a:buChar char="•"/>
            </a:pPr>
            <a:r>
              <a:rPr lang="en-US" b="0" i="0" dirty="0">
                <a:solidFill>
                  <a:schemeClr val="bg1"/>
                </a:solidFill>
                <a:effectLst/>
              </a:rPr>
              <a:t>Critical issues may be missed.</a:t>
            </a:r>
          </a:p>
        </p:txBody>
      </p:sp>
      <p:sp>
        <p:nvSpPr>
          <p:cNvPr id="25" name="TextBox 24">
            <a:extLst>
              <a:ext uri="{FF2B5EF4-FFF2-40B4-BE49-F238E27FC236}">
                <a16:creationId xmlns:a16="http://schemas.microsoft.com/office/drawing/2014/main" id="{0A4707F2-3E7C-A07F-074A-D57405F50EB8}"/>
              </a:ext>
            </a:extLst>
          </p:cNvPr>
          <p:cNvSpPr txBox="1"/>
          <p:nvPr/>
        </p:nvSpPr>
        <p:spPr>
          <a:xfrm>
            <a:off x="5902016" y="2840689"/>
            <a:ext cx="1494196" cy="523220"/>
          </a:xfrm>
          <a:prstGeom prst="rect">
            <a:avLst/>
          </a:prstGeom>
          <a:noFill/>
        </p:spPr>
        <p:txBody>
          <a:bodyPr wrap="square" rtlCol="0">
            <a:spAutoFit/>
          </a:bodyPr>
          <a:lstStyle/>
          <a:p>
            <a:r>
              <a:rPr lang="en-IN" sz="2800" b="1" dirty="0">
                <a:solidFill>
                  <a:schemeClr val="bg1"/>
                </a:solidFill>
              </a:rPr>
              <a:t>02</a:t>
            </a:r>
          </a:p>
        </p:txBody>
      </p:sp>
      <p:sp>
        <p:nvSpPr>
          <p:cNvPr id="26" name="TextBox 25">
            <a:extLst>
              <a:ext uri="{FF2B5EF4-FFF2-40B4-BE49-F238E27FC236}">
                <a16:creationId xmlns:a16="http://schemas.microsoft.com/office/drawing/2014/main" id="{A6F7DCF1-A3FB-E798-CC4D-5A2A0F461C3E}"/>
              </a:ext>
            </a:extLst>
          </p:cNvPr>
          <p:cNvSpPr txBox="1"/>
          <p:nvPr/>
        </p:nvSpPr>
        <p:spPr>
          <a:xfrm>
            <a:off x="4873315" y="3959402"/>
            <a:ext cx="2847109" cy="2031325"/>
          </a:xfrm>
          <a:prstGeom prst="rect">
            <a:avLst/>
          </a:prstGeom>
          <a:noFill/>
        </p:spPr>
        <p:txBody>
          <a:bodyPr wrap="square" rtlCol="0">
            <a:spAutoFit/>
          </a:bodyPr>
          <a:lstStyle/>
          <a:p>
            <a:pPr algn="ctr"/>
            <a:r>
              <a:rPr lang="en-US" b="1" i="0" dirty="0">
                <a:solidFill>
                  <a:schemeClr val="bg1"/>
                </a:solidFill>
                <a:effectLst/>
              </a:rPr>
              <a:t>Documentation Tasks</a:t>
            </a:r>
            <a:endParaRPr lang="en-US" b="1" dirty="0">
              <a:solidFill>
                <a:schemeClr val="bg1"/>
              </a:solidFill>
            </a:endParaRPr>
          </a:p>
          <a:p>
            <a:pPr algn="ctr"/>
            <a:endParaRPr lang="en-US" b="1" i="0" dirty="0">
              <a:solidFill>
                <a:schemeClr val="bg1"/>
              </a:solidFill>
              <a:effectLst/>
            </a:endParaRPr>
          </a:p>
          <a:p>
            <a:pPr marL="285750" indent="-285750" algn="ctr">
              <a:buFont typeface="Arial" panose="020B0604020202020204" pitchFamily="34" charset="0"/>
              <a:buChar char="•"/>
            </a:pPr>
            <a:r>
              <a:rPr lang="en-US" b="0" i="0" dirty="0">
                <a:solidFill>
                  <a:schemeClr val="bg1"/>
                </a:solidFill>
                <a:effectLst/>
              </a:rPr>
              <a:t>Often become outdated quickly.</a:t>
            </a:r>
          </a:p>
          <a:p>
            <a:pPr marL="285750" indent="-285750" algn="ctr">
              <a:buFont typeface="Arial" panose="020B0604020202020204" pitchFamily="34" charset="0"/>
              <a:buChar char="•"/>
            </a:pPr>
            <a:r>
              <a:rPr lang="en-US" b="0" i="0" dirty="0">
                <a:solidFill>
                  <a:schemeClr val="bg1"/>
                </a:solidFill>
                <a:effectLst/>
              </a:rPr>
              <a:t>Leads to confusion and slowed collaboration.</a:t>
            </a:r>
          </a:p>
        </p:txBody>
      </p:sp>
      <p:sp>
        <p:nvSpPr>
          <p:cNvPr id="30" name="TextBox 29">
            <a:extLst>
              <a:ext uri="{FF2B5EF4-FFF2-40B4-BE49-F238E27FC236}">
                <a16:creationId xmlns:a16="http://schemas.microsoft.com/office/drawing/2014/main" id="{A8A15305-40A1-ACE3-1489-0DD2D7A1243F}"/>
              </a:ext>
            </a:extLst>
          </p:cNvPr>
          <p:cNvSpPr txBox="1"/>
          <p:nvPr/>
        </p:nvSpPr>
        <p:spPr>
          <a:xfrm>
            <a:off x="8899985" y="3966119"/>
            <a:ext cx="2847109" cy="2031325"/>
          </a:xfrm>
          <a:prstGeom prst="rect">
            <a:avLst/>
          </a:prstGeom>
          <a:noFill/>
        </p:spPr>
        <p:txBody>
          <a:bodyPr wrap="square" rtlCol="0">
            <a:spAutoFit/>
          </a:bodyPr>
          <a:lstStyle/>
          <a:p>
            <a:pPr algn="ctr"/>
            <a:r>
              <a:rPr lang="en-US" b="1" i="0" dirty="0">
                <a:solidFill>
                  <a:schemeClr val="bg1"/>
                </a:solidFill>
                <a:effectLst/>
              </a:rPr>
              <a:t>Bug Detection and Resolution</a:t>
            </a:r>
          </a:p>
          <a:p>
            <a:pPr algn="ctr"/>
            <a:endParaRPr lang="en-US" b="1" dirty="0">
              <a:solidFill>
                <a:schemeClr val="bg1"/>
              </a:solidFill>
            </a:endParaRPr>
          </a:p>
          <a:p>
            <a:pPr marL="285750" indent="-285750" algn="ctr">
              <a:buFont typeface="Arial" panose="020B0604020202020204" pitchFamily="34" charset="0"/>
              <a:buChar char="•"/>
            </a:pPr>
            <a:r>
              <a:rPr lang="en-US" b="0" i="0" dirty="0">
                <a:solidFill>
                  <a:schemeClr val="bg1"/>
                </a:solidFill>
                <a:effectLst/>
              </a:rPr>
              <a:t>Usually occurs late in the process.</a:t>
            </a:r>
          </a:p>
          <a:p>
            <a:pPr marL="285750" indent="-285750" algn="ctr">
              <a:buFont typeface="Arial" panose="020B0604020202020204" pitchFamily="34" charset="0"/>
              <a:buChar char="•"/>
            </a:pPr>
            <a:r>
              <a:rPr lang="en-US" b="0" i="0" dirty="0">
                <a:solidFill>
                  <a:schemeClr val="bg1"/>
                </a:solidFill>
                <a:effectLst/>
              </a:rPr>
              <a:t>Inflates project timelines and costs.</a:t>
            </a:r>
          </a:p>
        </p:txBody>
      </p:sp>
      <p:sp>
        <p:nvSpPr>
          <p:cNvPr id="38" name="TextBox 37">
            <a:extLst>
              <a:ext uri="{FF2B5EF4-FFF2-40B4-BE49-F238E27FC236}">
                <a16:creationId xmlns:a16="http://schemas.microsoft.com/office/drawing/2014/main" id="{15A60989-25F8-26C3-DFEE-4F2EE67DCC25}"/>
              </a:ext>
            </a:extLst>
          </p:cNvPr>
          <p:cNvSpPr txBox="1"/>
          <p:nvPr/>
        </p:nvSpPr>
        <p:spPr>
          <a:xfrm>
            <a:off x="10012625" y="3048730"/>
            <a:ext cx="885323" cy="523220"/>
          </a:xfrm>
          <a:prstGeom prst="rect">
            <a:avLst/>
          </a:prstGeom>
          <a:noFill/>
        </p:spPr>
        <p:txBody>
          <a:bodyPr wrap="square" rtlCol="0">
            <a:spAutoFit/>
          </a:bodyPr>
          <a:lstStyle/>
          <a:p>
            <a:r>
              <a:rPr lang="en-IN" sz="2800" b="1" dirty="0">
                <a:solidFill>
                  <a:schemeClr val="bg1"/>
                </a:solidFill>
              </a:rPr>
              <a:t>03</a:t>
            </a:r>
          </a:p>
        </p:txBody>
      </p:sp>
      <p:sp>
        <p:nvSpPr>
          <p:cNvPr id="3" name="TextBox 2">
            <a:extLst>
              <a:ext uri="{FF2B5EF4-FFF2-40B4-BE49-F238E27FC236}">
                <a16:creationId xmlns:a16="http://schemas.microsoft.com/office/drawing/2014/main" id="{02CD8753-1E6C-5BF4-35E3-11E0AE2F9F67}"/>
              </a:ext>
            </a:extLst>
          </p:cNvPr>
          <p:cNvSpPr txBox="1"/>
          <p:nvPr/>
        </p:nvSpPr>
        <p:spPr>
          <a:xfrm>
            <a:off x="1626079" y="2875075"/>
            <a:ext cx="1494196" cy="523220"/>
          </a:xfrm>
          <a:prstGeom prst="rect">
            <a:avLst/>
          </a:prstGeom>
          <a:noFill/>
        </p:spPr>
        <p:txBody>
          <a:bodyPr wrap="square" rtlCol="0">
            <a:spAutoFit/>
          </a:bodyPr>
          <a:lstStyle/>
          <a:p>
            <a:r>
              <a:rPr lang="en-IN" sz="2800" b="1" dirty="0">
                <a:solidFill>
                  <a:schemeClr val="bg1"/>
                </a:solidFill>
              </a:rPr>
              <a:t>01</a:t>
            </a:r>
          </a:p>
        </p:txBody>
      </p:sp>
    </p:spTree>
    <p:extLst>
      <p:ext uri="{BB962C8B-B14F-4D97-AF65-F5344CB8AC3E}">
        <p14:creationId xmlns:p14="http://schemas.microsoft.com/office/powerpoint/2010/main" val="7222669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9200605-7D1D-83BC-9CC0-4BE7B0891BCC}"/>
              </a:ext>
            </a:extLst>
          </p:cNvPr>
          <p:cNvPicPr>
            <a:picLocks noChangeAspect="1"/>
          </p:cNvPicPr>
          <p:nvPr/>
        </p:nvPicPr>
        <p:blipFill rotWithShape="1">
          <a:blip r:embed="rId2">
            <a:alphaModFix amt="40000"/>
          </a:blip>
          <a:srcRect t="11766"/>
          <a:stretch/>
        </p:blipFill>
        <p:spPr>
          <a:xfrm>
            <a:off x="-1722" y="52032"/>
            <a:ext cx="12191980" cy="6857848"/>
          </a:xfrm>
          <a:prstGeom prst="rect">
            <a:avLst/>
          </a:prstGeom>
        </p:spPr>
      </p:pic>
      <p:sp>
        <p:nvSpPr>
          <p:cNvPr id="2" name="Title 1">
            <a:extLst>
              <a:ext uri="{FF2B5EF4-FFF2-40B4-BE49-F238E27FC236}">
                <a16:creationId xmlns:a16="http://schemas.microsoft.com/office/drawing/2014/main" id="{E27B3B1D-A49D-CCC2-A06C-CD8A2B7C174A}"/>
              </a:ext>
            </a:extLst>
          </p:cNvPr>
          <p:cNvSpPr>
            <a:spLocks noGrp="1"/>
          </p:cNvSpPr>
          <p:nvPr>
            <p:ph type="title"/>
          </p:nvPr>
        </p:nvSpPr>
        <p:spPr>
          <a:xfrm>
            <a:off x="615879" y="1038876"/>
            <a:ext cx="9396746" cy="924791"/>
          </a:xfrm>
        </p:spPr>
        <p:txBody>
          <a:bodyPr vert="horz" lIns="91440" tIns="45720" rIns="91440" bIns="45720" rtlCol="0" anchor="t">
            <a:normAutofit/>
          </a:bodyPr>
          <a:lstStyle/>
          <a:p>
            <a:pPr>
              <a:lnSpc>
                <a:spcPct val="100000"/>
              </a:lnSpc>
            </a:pPr>
            <a:r>
              <a:rPr lang="en-IN" b="1" i="0" dirty="0">
                <a:solidFill>
                  <a:schemeClr val="bg1"/>
                </a:solidFill>
                <a:effectLst/>
              </a:rPr>
              <a:t>Challenges in Software Development</a:t>
            </a:r>
            <a:endParaRPr lang="en-US" dirty="0">
              <a:solidFill>
                <a:srgbClr val="FFFFFF"/>
              </a:solidFill>
            </a:endParaRPr>
          </a:p>
        </p:txBody>
      </p:sp>
      <p:cxnSp>
        <p:nvCxnSpPr>
          <p:cNvPr id="33" name="Straight Connector 32">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244FF61-E718-983D-76F9-FF88041BBF4C}"/>
              </a:ext>
            </a:extLst>
          </p:cNvPr>
          <p:cNvSpPr txBox="1"/>
          <p:nvPr/>
        </p:nvSpPr>
        <p:spPr>
          <a:xfrm>
            <a:off x="1294052" y="2824722"/>
            <a:ext cx="675409" cy="523220"/>
          </a:xfrm>
          <a:prstGeom prst="rect">
            <a:avLst/>
          </a:prstGeom>
          <a:noFill/>
        </p:spPr>
        <p:txBody>
          <a:bodyPr wrap="square" rtlCol="0">
            <a:spAutoFit/>
          </a:bodyPr>
          <a:lstStyle/>
          <a:p>
            <a:r>
              <a:rPr lang="en-IN" sz="2800" b="1" dirty="0">
                <a:solidFill>
                  <a:schemeClr val="bg1"/>
                </a:solidFill>
              </a:rPr>
              <a:t>01</a:t>
            </a:r>
          </a:p>
        </p:txBody>
      </p:sp>
      <p:sp>
        <p:nvSpPr>
          <p:cNvPr id="12" name="TextBox 11">
            <a:extLst>
              <a:ext uri="{FF2B5EF4-FFF2-40B4-BE49-F238E27FC236}">
                <a16:creationId xmlns:a16="http://schemas.microsoft.com/office/drawing/2014/main" id="{1B50A823-BA0B-643D-F7C0-5C19CF259384}"/>
              </a:ext>
            </a:extLst>
          </p:cNvPr>
          <p:cNvSpPr txBox="1"/>
          <p:nvPr/>
        </p:nvSpPr>
        <p:spPr>
          <a:xfrm>
            <a:off x="1064425" y="2653357"/>
            <a:ext cx="824623" cy="827599"/>
          </a:xfrm>
          <a:prstGeom prst="rect">
            <a:avLst/>
          </a:prstGeom>
          <a:noFill/>
        </p:spPr>
        <p:txBody>
          <a:bodyPr wrap="square" rtlCol="0">
            <a:spAutoFit/>
          </a:bodyPr>
          <a:lstStyle/>
          <a:p>
            <a:endParaRPr lang="en-IN" dirty="0"/>
          </a:p>
        </p:txBody>
      </p:sp>
      <p:sp>
        <p:nvSpPr>
          <p:cNvPr id="14" name="TextBox 13">
            <a:extLst>
              <a:ext uri="{FF2B5EF4-FFF2-40B4-BE49-F238E27FC236}">
                <a16:creationId xmlns:a16="http://schemas.microsoft.com/office/drawing/2014/main" id="{0EEC245A-FC84-2974-B59F-1F4A70C3EF2E}"/>
              </a:ext>
            </a:extLst>
          </p:cNvPr>
          <p:cNvSpPr txBox="1"/>
          <p:nvPr/>
        </p:nvSpPr>
        <p:spPr>
          <a:xfrm>
            <a:off x="443730" y="3959402"/>
            <a:ext cx="3051463" cy="1477328"/>
          </a:xfrm>
          <a:prstGeom prst="rect">
            <a:avLst/>
          </a:prstGeom>
          <a:noFill/>
        </p:spPr>
        <p:txBody>
          <a:bodyPr wrap="square" rtlCol="0">
            <a:spAutoFit/>
          </a:bodyPr>
          <a:lstStyle/>
          <a:p>
            <a:pPr algn="ctr"/>
            <a:r>
              <a:rPr lang="en-US" b="1" i="0" dirty="0">
                <a:solidFill>
                  <a:schemeClr val="bg1"/>
                </a:solidFill>
                <a:effectLst/>
              </a:rPr>
              <a:t>Manual Code Reviews</a:t>
            </a:r>
          </a:p>
          <a:p>
            <a:pPr algn="ctr"/>
            <a:endParaRPr lang="en-US" b="1" i="0" dirty="0">
              <a:solidFill>
                <a:schemeClr val="bg1"/>
              </a:solidFill>
              <a:effectLst/>
            </a:endParaRPr>
          </a:p>
          <a:p>
            <a:pPr marL="285750" indent="-285750" algn="ctr">
              <a:buFont typeface="Arial" panose="020B0604020202020204" pitchFamily="34" charset="0"/>
              <a:buChar char="•"/>
            </a:pPr>
            <a:r>
              <a:rPr lang="en-US" b="0" i="0" dirty="0">
                <a:solidFill>
                  <a:schemeClr val="bg1"/>
                </a:solidFill>
                <a:effectLst/>
              </a:rPr>
              <a:t>Prone to oversight.</a:t>
            </a:r>
          </a:p>
          <a:p>
            <a:pPr marL="285750" indent="-285750" algn="ctr">
              <a:buFont typeface="Arial" panose="020B0604020202020204" pitchFamily="34" charset="0"/>
              <a:buChar char="•"/>
            </a:pPr>
            <a:r>
              <a:rPr lang="en-US" b="0" i="0" dirty="0">
                <a:solidFill>
                  <a:schemeClr val="bg1"/>
                </a:solidFill>
                <a:effectLst/>
              </a:rPr>
              <a:t>Critical issues may be missed.</a:t>
            </a:r>
          </a:p>
        </p:txBody>
      </p:sp>
      <p:sp>
        <p:nvSpPr>
          <p:cNvPr id="36" name="Rectangle: Rounded Corners 35">
            <a:extLst>
              <a:ext uri="{FF2B5EF4-FFF2-40B4-BE49-F238E27FC236}">
                <a16:creationId xmlns:a16="http://schemas.microsoft.com/office/drawing/2014/main" id="{87C4C109-1289-9D50-D73F-C126E8566D0F}"/>
              </a:ext>
            </a:extLst>
          </p:cNvPr>
          <p:cNvSpPr/>
          <p:nvPr/>
        </p:nvSpPr>
        <p:spPr>
          <a:xfrm>
            <a:off x="4623806" y="2754056"/>
            <a:ext cx="3248848" cy="3550016"/>
          </a:xfrm>
          <a:prstGeom prst="roundRect">
            <a:avLst/>
          </a:prstGeom>
          <a:solidFill>
            <a:srgbClr val="04A4C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0A4707F2-3E7C-A07F-074A-D57405F50EB8}"/>
              </a:ext>
            </a:extLst>
          </p:cNvPr>
          <p:cNvSpPr txBox="1"/>
          <p:nvPr/>
        </p:nvSpPr>
        <p:spPr>
          <a:xfrm>
            <a:off x="5902016" y="2840689"/>
            <a:ext cx="1494196" cy="523220"/>
          </a:xfrm>
          <a:prstGeom prst="rect">
            <a:avLst/>
          </a:prstGeom>
          <a:noFill/>
        </p:spPr>
        <p:txBody>
          <a:bodyPr wrap="square" rtlCol="0">
            <a:spAutoFit/>
          </a:bodyPr>
          <a:lstStyle/>
          <a:p>
            <a:r>
              <a:rPr lang="en-IN" sz="2800" b="1" dirty="0">
                <a:solidFill>
                  <a:schemeClr val="bg1"/>
                </a:solidFill>
              </a:rPr>
              <a:t>02</a:t>
            </a:r>
          </a:p>
        </p:txBody>
      </p:sp>
      <p:sp>
        <p:nvSpPr>
          <p:cNvPr id="26" name="TextBox 25">
            <a:extLst>
              <a:ext uri="{FF2B5EF4-FFF2-40B4-BE49-F238E27FC236}">
                <a16:creationId xmlns:a16="http://schemas.microsoft.com/office/drawing/2014/main" id="{A6F7DCF1-A3FB-E798-CC4D-5A2A0F461C3E}"/>
              </a:ext>
            </a:extLst>
          </p:cNvPr>
          <p:cNvSpPr txBox="1"/>
          <p:nvPr/>
        </p:nvSpPr>
        <p:spPr>
          <a:xfrm>
            <a:off x="4873315" y="3959402"/>
            <a:ext cx="2847109" cy="2031325"/>
          </a:xfrm>
          <a:prstGeom prst="rect">
            <a:avLst/>
          </a:prstGeom>
          <a:noFill/>
        </p:spPr>
        <p:txBody>
          <a:bodyPr wrap="square" rtlCol="0">
            <a:spAutoFit/>
          </a:bodyPr>
          <a:lstStyle/>
          <a:p>
            <a:pPr algn="ctr"/>
            <a:r>
              <a:rPr lang="en-US" b="1" i="0" dirty="0">
                <a:solidFill>
                  <a:schemeClr val="bg1"/>
                </a:solidFill>
                <a:effectLst/>
              </a:rPr>
              <a:t>Documentation Tasks</a:t>
            </a:r>
            <a:endParaRPr lang="en-US" b="1" dirty="0">
              <a:solidFill>
                <a:schemeClr val="bg1"/>
              </a:solidFill>
            </a:endParaRPr>
          </a:p>
          <a:p>
            <a:pPr algn="ctr"/>
            <a:endParaRPr lang="en-US" b="1" i="0" dirty="0">
              <a:solidFill>
                <a:schemeClr val="bg1"/>
              </a:solidFill>
              <a:effectLst/>
            </a:endParaRPr>
          </a:p>
          <a:p>
            <a:pPr marL="285750" indent="-285750" algn="ctr">
              <a:buFont typeface="Arial" panose="020B0604020202020204" pitchFamily="34" charset="0"/>
              <a:buChar char="•"/>
            </a:pPr>
            <a:r>
              <a:rPr lang="en-US" b="0" i="0" dirty="0">
                <a:solidFill>
                  <a:schemeClr val="bg1"/>
                </a:solidFill>
                <a:effectLst/>
              </a:rPr>
              <a:t>Often become outdated quickly.</a:t>
            </a:r>
          </a:p>
          <a:p>
            <a:pPr marL="285750" indent="-285750" algn="ctr">
              <a:buFont typeface="Arial" panose="020B0604020202020204" pitchFamily="34" charset="0"/>
              <a:buChar char="•"/>
            </a:pPr>
            <a:r>
              <a:rPr lang="en-US" b="0" i="0" dirty="0">
                <a:solidFill>
                  <a:schemeClr val="bg1"/>
                </a:solidFill>
                <a:effectLst/>
              </a:rPr>
              <a:t>Leads to confusion and slowed collaboration.</a:t>
            </a:r>
          </a:p>
        </p:txBody>
      </p:sp>
      <p:sp>
        <p:nvSpPr>
          <p:cNvPr id="30" name="TextBox 29">
            <a:extLst>
              <a:ext uri="{FF2B5EF4-FFF2-40B4-BE49-F238E27FC236}">
                <a16:creationId xmlns:a16="http://schemas.microsoft.com/office/drawing/2014/main" id="{A8A15305-40A1-ACE3-1489-0DD2D7A1243F}"/>
              </a:ext>
            </a:extLst>
          </p:cNvPr>
          <p:cNvSpPr txBox="1"/>
          <p:nvPr/>
        </p:nvSpPr>
        <p:spPr>
          <a:xfrm>
            <a:off x="8899985" y="3966119"/>
            <a:ext cx="2847109" cy="2031325"/>
          </a:xfrm>
          <a:prstGeom prst="rect">
            <a:avLst/>
          </a:prstGeom>
          <a:noFill/>
        </p:spPr>
        <p:txBody>
          <a:bodyPr wrap="square" rtlCol="0">
            <a:spAutoFit/>
          </a:bodyPr>
          <a:lstStyle/>
          <a:p>
            <a:pPr algn="ctr"/>
            <a:r>
              <a:rPr lang="en-US" b="1" i="0" dirty="0">
                <a:solidFill>
                  <a:schemeClr val="bg1"/>
                </a:solidFill>
                <a:effectLst/>
              </a:rPr>
              <a:t>Bug Detection and Resolution</a:t>
            </a:r>
          </a:p>
          <a:p>
            <a:pPr algn="ctr"/>
            <a:endParaRPr lang="en-US" b="1" dirty="0">
              <a:solidFill>
                <a:schemeClr val="bg1"/>
              </a:solidFill>
            </a:endParaRPr>
          </a:p>
          <a:p>
            <a:pPr marL="285750" indent="-285750" algn="ctr">
              <a:buFont typeface="Arial" panose="020B0604020202020204" pitchFamily="34" charset="0"/>
              <a:buChar char="•"/>
            </a:pPr>
            <a:r>
              <a:rPr lang="en-US" b="0" i="0" dirty="0">
                <a:solidFill>
                  <a:schemeClr val="bg1"/>
                </a:solidFill>
                <a:effectLst/>
              </a:rPr>
              <a:t>Usually occurs late in the process.</a:t>
            </a:r>
          </a:p>
          <a:p>
            <a:pPr marL="285750" indent="-285750" algn="ctr">
              <a:buFont typeface="Arial" panose="020B0604020202020204" pitchFamily="34" charset="0"/>
              <a:buChar char="•"/>
            </a:pPr>
            <a:r>
              <a:rPr lang="en-US" b="0" i="0" dirty="0">
                <a:solidFill>
                  <a:schemeClr val="bg1"/>
                </a:solidFill>
                <a:effectLst/>
              </a:rPr>
              <a:t>Inflates project timelines and costs.</a:t>
            </a:r>
          </a:p>
        </p:txBody>
      </p:sp>
      <p:sp>
        <p:nvSpPr>
          <p:cNvPr id="38" name="TextBox 37">
            <a:extLst>
              <a:ext uri="{FF2B5EF4-FFF2-40B4-BE49-F238E27FC236}">
                <a16:creationId xmlns:a16="http://schemas.microsoft.com/office/drawing/2014/main" id="{15A60989-25F8-26C3-DFEE-4F2EE67DCC25}"/>
              </a:ext>
            </a:extLst>
          </p:cNvPr>
          <p:cNvSpPr txBox="1"/>
          <p:nvPr/>
        </p:nvSpPr>
        <p:spPr>
          <a:xfrm>
            <a:off x="10012625" y="3048730"/>
            <a:ext cx="885323" cy="523220"/>
          </a:xfrm>
          <a:prstGeom prst="rect">
            <a:avLst/>
          </a:prstGeom>
          <a:noFill/>
        </p:spPr>
        <p:txBody>
          <a:bodyPr wrap="square" rtlCol="0">
            <a:spAutoFit/>
          </a:bodyPr>
          <a:lstStyle/>
          <a:p>
            <a:r>
              <a:rPr lang="en-IN" sz="2800" b="1" dirty="0">
                <a:solidFill>
                  <a:schemeClr val="bg1"/>
                </a:solidFill>
              </a:rPr>
              <a:t>03</a:t>
            </a:r>
          </a:p>
        </p:txBody>
      </p:sp>
    </p:spTree>
    <p:extLst>
      <p:ext uri="{BB962C8B-B14F-4D97-AF65-F5344CB8AC3E}">
        <p14:creationId xmlns:p14="http://schemas.microsoft.com/office/powerpoint/2010/main" val="1243948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9200605-7D1D-83BC-9CC0-4BE7B0891BCC}"/>
              </a:ext>
            </a:extLst>
          </p:cNvPr>
          <p:cNvPicPr>
            <a:picLocks noChangeAspect="1"/>
          </p:cNvPicPr>
          <p:nvPr/>
        </p:nvPicPr>
        <p:blipFill rotWithShape="1">
          <a:blip r:embed="rId2">
            <a:alphaModFix amt="40000"/>
          </a:blip>
          <a:srcRect t="11766"/>
          <a:stretch/>
        </p:blipFill>
        <p:spPr>
          <a:xfrm>
            <a:off x="-22" y="-31486"/>
            <a:ext cx="12191980" cy="6857848"/>
          </a:xfrm>
          <a:prstGeom prst="rect">
            <a:avLst/>
          </a:prstGeom>
        </p:spPr>
      </p:pic>
      <p:sp>
        <p:nvSpPr>
          <p:cNvPr id="2" name="Title 1">
            <a:extLst>
              <a:ext uri="{FF2B5EF4-FFF2-40B4-BE49-F238E27FC236}">
                <a16:creationId xmlns:a16="http://schemas.microsoft.com/office/drawing/2014/main" id="{E27B3B1D-A49D-CCC2-A06C-CD8A2B7C174A}"/>
              </a:ext>
            </a:extLst>
          </p:cNvPr>
          <p:cNvSpPr>
            <a:spLocks noGrp="1"/>
          </p:cNvSpPr>
          <p:nvPr>
            <p:ph type="title"/>
          </p:nvPr>
        </p:nvSpPr>
        <p:spPr>
          <a:xfrm>
            <a:off x="615879" y="1122549"/>
            <a:ext cx="10899532" cy="924791"/>
          </a:xfrm>
        </p:spPr>
        <p:txBody>
          <a:bodyPr vert="horz" lIns="91440" tIns="45720" rIns="91440" bIns="45720" rtlCol="0" anchor="t">
            <a:normAutofit/>
          </a:bodyPr>
          <a:lstStyle/>
          <a:p>
            <a:pPr>
              <a:lnSpc>
                <a:spcPct val="100000"/>
              </a:lnSpc>
            </a:pPr>
            <a:r>
              <a:rPr lang="en-IN" b="1" i="0" dirty="0">
                <a:solidFill>
                  <a:schemeClr val="bg1"/>
                </a:solidFill>
                <a:effectLst/>
              </a:rPr>
              <a:t>Challenges in Software Development</a:t>
            </a:r>
            <a:endParaRPr lang="en-US" dirty="0">
              <a:solidFill>
                <a:srgbClr val="FFFFFF"/>
              </a:solidFill>
            </a:endParaRPr>
          </a:p>
        </p:txBody>
      </p:sp>
      <p:cxnSp>
        <p:nvCxnSpPr>
          <p:cNvPr id="33" name="Straight Connector 32">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244FF61-E718-983D-76F9-FF88041BBF4C}"/>
              </a:ext>
            </a:extLst>
          </p:cNvPr>
          <p:cNvSpPr txBox="1"/>
          <p:nvPr/>
        </p:nvSpPr>
        <p:spPr>
          <a:xfrm>
            <a:off x="1294052" y="2824722"/>
            <a:ext cx="675409" cy="523220"/>
          </a:xfrm>
          <a:prstGeom prst="rect">
            <a:avLst/>
          </a:prstGeom>
          <a:noFill/>
        </p:spPr>
        <p:txBody>
          <a:bodyPr wrap="square" rtlCol="0">
            <a:spAutoFit/>
          </a:bodyPr>
          <a:lstStyle/>
          <a:p>
            <a:r>
              <a:rPr lang="en-IN" sz="2800" b="1" dirty="0">
                <a:solidFill>
                  <a:schemeClr val="bg1"/>
                </a:solidFill>
              </a:rPr>
              <a:t>01</a:t>
            </a:r>
          </a:p>
        </p:txBody>
      </p:sp>
      <p:sp>
        <p:nvSpPr>
          <p:cNvPr id="12" name="TextBox 11">
            <a:extLst>
              <a:ext uri="{FF2B5EF4-FFF2-40B4-BE49-F238E27FC236}">
                <a16:creationId xmlns:a16="http://schemas.microsoft.com/office/drawing/2014/main" id="{1B50A823-BA0B-643D-F7C0-5C19CF259384}"/>
              </a:ext>
            </a:extLst>
          </p:cNvPr>
          <p:cNvSpPr txBox="1"/>
          <p:nvPr/>
        </p:nvSpPr>
        <p:spPr>
          <a:xfrm>
            <a:off x="1064425" y="2653357"/>
            <a:ext cx="824623" cy="827599"/>
          </a:xfrm>
          <a:prstGeom prst="rect">
            <a:avLst/>
          </a:prstGeom>
          <a:noFill/>
        </p:spPr>
        <p:txBody>
          <a:bodyPr wrap="square" rtlCol="0">
            <a:spAutoFit/>
          </a:bodyPr>
          <a:lstStyle/>
          <a:p>
            <a:endParaRPr lang="en-IN" dirty="0"/>
          </a:p>
        </p:txBody>
      </p:sp>
      <p:sp>
        <p:nvSpPr>
          <p:cNvPr id="14" name="TextBox 13">
            <a:extLst>
              <a:ext uri="{FF2B5EF4-FFF2-40B4-BE49-F238E27FC236}">
                <a16:creationId xmlns:a16="http://schemas.microsoft.com/office/drawing/2014/main" id="{0EEC245A-FC84-2974-B59F-1F4A70C3EF2E}"/>
              </a:ext>
            </a:extLst>
          </p:cNvPr>
          <p:cNvSpPr txBox="1"/>
          <p:nvPr/>
        </p:nvSpPr>
        <p:spPr>
          <a:xfrm>
            <a:off x="443730" y="3959402"/>
            <a:ext cx="3051463" cy="1477328"/>
          </a:xfrm>
          <a:prstGeom prst="rect">
            <a:avLst/>
          </a:prstGeom>
          <a:noFill/>
        </p:spPr>
        <p:txBody>
          <a:bodyPr wrap="square" rtlCol="0">
            <a:spAutoFit/>
          </a:bodyPr>
          <a:lstStyle/>
          <a:p>
            <a:pPr algn="ctr"/>
            <a:r>
              <a:rPr lang="en-US" b="1" i="0" dirty="0">
                <a:solidFill>
                  <a:schemeClr val="bg1"/>
                </a:solidFill>
                <a:effectLst/>
              </a:rPr>
              <a:t>Manual Code Reviews</a:t>
            </a:r>
          </a:p>
          <a:p>
            <a:pPr algn="ctr"/>
            <a:endParaRPr lang="en-US" b="1" i="0" dirty="0">
              <a:solidFill>
                <a:schemeClr val="bg1"/>
              </a:solidFill>
              <a:effectLst/>
            </a:endParaRPr>
          </a:p>
          <a:p>
            <a:pPr marL="285750" indent="-285750" algn="ctr">
              <a:buFont typeface="Arial" panose="020B0604020202020204" pitchFamily="34" charset="0"/>
              <a:buChar char="•"/>
            </a:pPr>
            <a:r>
              <a:rPr lang="en-US" b="0" i="0" dirty="0">
                <a:solidFill>
                  <a:schemeClr val="bg1"/>
                </a:solidFill>
                <a:effectLst/>
              </a:rPr>
              <a:t>Prone to oversight.</a:t>
            </a:r>
          </a:p>
          <a:p>
            <a:pPr marL="285750" indent="-285750" algn="ctr">
              <a:buFont typeface="Arial" panose="020B0604020202020204" pitchFamily="34" charset="0"/>
              <a:buChar char="•"/>
            </a:pPr>
            <a:r>
              <a:rPr lang="en-US" b="0" i="0" dirty="0">
                <a:solidFill>
                  <a:schemeClr val="bg1"/>
                </a:solidFill>
                <a:effectLst/>
              </a:rPr>
              <a:t>Critical issues may be missed.</a:t>
            </a:r>
          </a:p>
        </p:txBody>
      </p:sp>
      <p:sp>
        <p:nvSpPr>
          <p:cNvPr id="25" name="TextBox 24">
            <a:extLst>
              <a:ext uri="{FF2B5EF4-FFF2-40B4-BE49-F238E27FC236}">
                <a16:creationId xmlns:a16="http://schemas.microsoft.com/office/drawing/2014/main" id="{0A4707F2-3E7C-A07F-074A-D57405F50EB8}"/>
              </a:ext>
            </a:extLst>
          </p:cNvPr>
          <p:cNvSpPr txBox="1"/>
          <p:nvPr/>
        </p:nvSpPr>
        <p:spPr>
          <a:xfrm>
            <a:off x="5902016" y="2840689"/>
            <a:ext cx="1494196" cy="523220"/>
          </a:xfrm>
          <a:prstGeom prst="rect">
            <a:avLst/>
          </a:prstGeom>
          <a:noFill/>
        </p:spPr>
        <p:txBody>
          <a:bodyPr wrap="square" rtlCol="0">
            <a:spAutoFit/>
          </a:bodyPr>
          <a:lstStyle/>
          <a:p>
            <a:r>
              <a:rPr lang="en-IN" sz="2800" b="1" dirty="0">
                <a:solidFill>
                  <a:schemeClr val="bg1"/>
                </a:solidFill>
              </a:rPr>
              <a:t>02</a:t>
            </a:r>
          </a:p>
        </p:txBody>
      </p:sp>
      <p:sp>
        <p:nvSpPr>
          <p:cNvPr id="26" name="TextBox 25">
            <a:extLst>
              <a:ext uri="{FF2B5EF4-FFF2-40B4-BE49-F238E27FC236}">
                <a16:creationId xmlns:a16="http://schemas.microsoft.com/office/drawing/2014/main" id="{A6F7DCF1-A3FB-E798-CC4D-5A2A0F461C3E}"/>
              </a:ext>
            </a:extLst>
          </p:cNvPr>
          <p:cNvSpPr txBox="1"/>
          <p:nvPr/>
        </p:nvSpPr>
        <p:spPr>
          <a:xfrm>
            <a:off x="4873315" y="3959402"/>
            <a:ext cx="2847109" cy="2031325"/>
          </a:xfrm>
          <a:prstGeom prst="rect">
            <a:avLst/>
          </a:prstGeom>
          <a:noFill/>
        </p:spPr>
        <p:txBody>
          <a:bodyPr wrap="square" rtlCol="0">
            <a:spAutoFit/>
          </a:bodyPr>
          <a:lstStyle/>
          <a:p>
            <a:pPr algn="ctr"/>
            <a:r>
              <a:rPr lang="en-US" b="1" i="0" dirty="0">
                <a:solidFill>
                  <a:schemeClr val="bg1"/>
                </a:solidFill>
                <a:effectLst/>
              </a:rPr>
              <a:t>Documentation Tasks</a:t>
            </a:r>
            <a:endParaRPr lang="en-US" b="1" dirty="0">
              <a:solidFill>
                <a:schemeClr val="bg1"/>
              </a:solidFill>
            </a:endParaRPr>
          </a:p>
          <a:p>
            <a:pPr algn="ctr"/>
            <a:endParaRPr lang="en-US" b="1" i="0" dirty="0">
              <a:solidFill>
                <a:schemeClr val="bg1"/>
              </a:solidFill>
              <a:effectLst/>
            </a:endParaRPr>
          </a:p>
          <a:p>
            <a:pPr marL="285750" indent="-285750" algn="ctr">
              <a:buFont typeface="Arial" panose="020B0604020202020204" pitchFamily="34" charset="0"/>
              <a:buChar char="•"/>
            </a:pPr>
            <a:r>
              <a:rPr lang="en-US" b="0" i="0" dirty="0">
                <a:solidFill>
                  <a:schemeClr val="bg1"/>
                </a:solidFill>
                <a:effectLst/>
              </a:rPr>
              <a:t>Often become outdated quickly.</a:t>
            </a:r>
          </a:p>
          <a:p>
            <a:pPr marL="285750" indent="-285750" algn="ctr">
              <a:buFont typeface="Arial" panose="020B0604020202020204" pitchFamily="34" charset="0"/>
              <a:buChar char="•"/>
            </a:pPr>
            <a:r>
              <a:rPr lang="en-US" b="0" i="0" dirty="0">
                <a:solidFill>
                  <a:schemeClr val="bg1"/>
                </a:solidFill>
                <a:effectLst/>
              </a:rPr>
              <a:t>Leads to confusion and slowed collaboration.</a:t>
            </a:r>
          </a:p>
        </p:txBody>
      </p:sp>
      <p:sp>
        <p:nvSpPr>
          <p:cNvPr id="28" name="TextBox 27">
            <a:extLst>
              <a:ext uri="{FF2B5EF4-FFF2-40B4-BE49-F238E27FC236}">
                <a16:creationId xmlns:a16="http://schemas.microsoft.com/office/drawing/2014/main" id="{207E2254-45E2-59C2-B94C-DC62898A1DB4}"/>
              </a:ext>
            </a:extLst>
          </p:cNvPr>
          <p:cNvSpPr txBox="1"/>
          <p:nvPr/>
        </p:nvSpPr>
        <p:spPr>
          <a:xfrm>
            <a:off x="9633379" y="2823117"/>
            <a:ext cx="1494196" cy="523220"/>
          </a:xfrm>
          <a:prstGeom prst="rect">
            <a:avLst/>
          </a:prstGeom>
          <a:noFill/>
        </p:spPr>
        <p:txBody>
          <a:bodyPr wrap="square" rtlCol="0">
            <a:spAutoFit/>
          </a:bodyPr>
          <a:lstStyle/>
          <a:p>
            <a:r>
              <a:rPr lang="en-IN" sz="2800" b="1" dirty="0">
                <a:solidFill>
                  <a:schemeClr val="bg1"/>
                </a:solidFill>
              </a:rPr>
              <a:t>03</a:t>
            </a:r>
          </a:p>
        </p:txBody>
      </p:sp>
      <p:sp>
        <p:nvSpPr>
          <p:cNvPr id="36" name="Rectangle: Rounded Corners 35">
            <a:extLst>
              <a:ext uri="{FF2B5EF4-FFF2-40B4-BE49-F238E27FC236}">
                <a16:creationId xmlns:a16="http://schemas.microsoft.com/office/drawing/2014/main" id="{87C4C109-1289-9D50-D73F-C126E8566D0F}"/>
              </a:ext>
            </a:extLst>
          </p:cNvPr>
          <p:cNvSpPr/>
          <p:nvPr/>
        </p:nvSpPr>
        <p:spPr>
          <a:xfrm>
            <a:off x="8756053" y="2654561"/>
            <a:ext cx="3248848" cy="3550016"/>
          </a:xfrm>
          <a:prstGeom prst="roundRect">
            <a:avLst/>
          </a:prstGeom>
          <a:solidFill>
            <a:srgbClr val="04A4C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TextBox 29">
            <a:extLst>
              <a:ext uri="{FF2B5EF4-FFF2-40B4-BE49-F238E27FC236}">
                <a16:creationId xmlns:a16="http://schemas.microsoft.com/office/drawing/2014/main" id="{A8A15305-40A1-ACE3-1489-0DD2D7A1243F}"/>
              </a:ext>
            </a:extLst>
          </p:cNvPr>
          <p:cNvSpPr txBox="1"/>
          <p:nvPr/>
        </p:nvSpPr>
        <p:spPr>
          <a:xfrm>
            <a:off x="8899985" y="3966119"/>
            <a:ext cx="2847109" cy="2031325"/>
          </a:xfrm>
          <a:prstGeom prst="rect">
            <a:avLst/>
          </a:prstGeom>
          <a:noFill/>
        </p:spPr>
        <p:txBody>
          <a:bodyPr wrap="square" rtlCol="0">
            <a:spAutoFit/>
          </a:bodyPr>
          <a:lstStyle/>
          <a:p>
            <a:pPr algn="ctr"/>
            <a:r>
              <a:rPr lang="en-US" b="1" i="0" dirty="0">
                <a:solidFill>
                  <a:schemeClr val="bg1"/>
                </a:solidFill>
                <a:effectLst/>
              </a:rPr>
              <a:t>Bug Detection and Resolution</a:t>
            </a:r>
          </a:p>
          <a:p>
            <a:pPr algn="ctr"/>
            <a:endParaRPr lang="en-US" b="1" dirty="0">
              <a:solidFill>
                <a:schemeClr val="bg1"/>
              </a:solidFill>
            </a:endParaRPr>
          </a:p>
          <a:p>
            <a:pPr marL="285750" indent="-285750" algn="ctr">
              <a:buFont typeface="Arial" panose="020B0604020202020204" pitchFamily="34" charset="0"/>
              <a:buChar char="•"/>
            </a:pPr>
            <a:r>
              <a:rPr lang="en-US" b="0" i="0" dirty="0">
                <a:solidFill>
                  <a:schemeClr val="bg1"/>
                </a:solidFill>
                <a:effectLst/>
              </a:rPr>
              <a:t>Usually occurs late in the process.</a:t>
            </a:r>
          </a:p>
          <a:p>
            <a:pPr marL="285750" indent="-285750" algn="ctr">
              <a:buFont typeface="Arial" panose="020B0604020202020204" pitchFamily="34" charset="0"/>
              <a:buChar char="•"/>
            </a:pPr>
            <a:r>
              <a:rPr lang="en-US" b="0" i="0" dirty="0">
                <a:solidFill>
                  <a:schemeClr val="bg1"/>
                </a:solidFill>
                <a:effectLst/>
              </a:rPr>
              <a:t>Inflates project timelines and costs.</a:t>
            </a:r>
          </a:p>
        </p:txBody>
      </p:sp>
      <p:sp>
        <p:nvSpPr>
          <p:cNvPr id="38" name="TextBox 37">
            <a:extLst>
              <a:ext uri="{FF2B5EF4-FFF2-40B4-BE49-F238E27FC236}">
                <a16:creationId xmlns:a16="http://schemas.microsoft.com/office/drawing/2014/main" id="{15A60989-25F8-26C3-DFEE-4F2EE67DCC25}"/>
              </a:ext>
            </a:extLst>
          </p:cNvPr>
          <p:cNvSpPr txBox="1"/>
          <p:nvPr/>
        </p:nvSpPr>
        <p:spPr>
          <a:xfrm>
            <a:off x="10012625" y="3048730"/>
            <a:ext cx="885323" cy="523220"/>
          </a:xfrm>
          <a:prstGeom prst="rect">
            <a:avLst/>
          </a:prstGeom>
          <a:noFill/>
        </p:spPr>
        <p:txBody>
          <a:bodyPr wrap="square" rtlCol="0">
            <a:spAutoFit/>
          </a:bodyPr>
          <a:lstStyle/>
          <a:p>
            <a:r>
              <a:rPr lang="en-IN" sz="2800" b="1" dirty="0">
                <a:solidFill>
                  <a:schemeClr val="bg1"/>
                </a:solidFill>
              </a:rPr>
              <a:t>03</a:t>
            </a:r>
          </a:p>
        </p:txBody>
      </p:sp>
    </p:spTree>
    <p:extLst>
      <p:ext uri="{BB962C8B-B14F-4D97-AF65-F5344CB8AC3E}">
        <p14:creationId xmlns:p14="http://schemas.microsoft.com/office/powerpoint/2010/main" val="2452137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84" name="Straight Connector 2083">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086" name="Rectangle 2085">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8" name="Picture 10" descr="138,419,000+ Concepts Stock Photos, Pictures &amp; Royalty-Free Images - iStock  | Leadership concepts, Diversity concepts, Business concepts">
            <a:extLst>
              <a:ext uri="{FF2B5EF4-FFF2-40B4-BE49-F238E27FC236}">
                <a16:creationId xmlns:a16="http://schemas.microsoft.com/office/drawing/2014/main" id="{A03A74B8-FA03-AAFE-8F30-559BC1765023}"/>
              </a:ext>
            </a:extLst>
          </p:cNvPr>
          <p:cNvPicPr>
            <a:picLocks noGrp="1" noChangeAspect="1" noChangeArrowheads="1"/>
          </p:cNvPicPr>
          <p:nvPr>
            <p:ph idx="1"/>
          </p:nvPr>
        </p:nvPicPr>
        <p:blipFill rotWithShape="1">
          <a:blip r:embed="rId2">
            <a:alphaModFix amt="50000"/>
            <a:extLst>
              <a:ext uri="{28A0092B-C50C-407E-A947-70E740481C1C}">
                <a14:useLocalDpi xmlns:a14="http://schemas.microsoft.com/office/drawing/2010/main" val="0"/>
              </a:ext>
            </a:extLst>
          </a:blip>
          <a:srcRect b="4663"/>
          <a:stretch/>
        </p:blipFill>
        <p:spPr bwMode="auto">
          <a:xfrm>
            <a:off x="-1732" y="152"/>
            <a:ext cx="12191999" cy="6857848"/>
          </a:xfrm>
          <a:prstGeom prst="rect">
            <a:avLst/>
          </a:prstGeom>
          <a:noFill/>
          <a:extLst>
            <a:ext uri="{909E8E84-426E-40DD-AFC4-6F175D3DCCD1}">
              <a14:hiddenFill xmlns:a14="http://schemas.microsoft.com/office/drawing/2010/main">
                <a:solidFill>
                  <a:srgbClr val="FFFFFF"/>
                </a:solidFill>
              </a14:hiddenFill>
            </a:ext>
          </a:extLst>
        </p:spPr>
      </p:pic>
      <p:sp>
        <p:nvSpPr>
          <p:cNvPr id="2088" name="Rectangle 2087">
            <a:extLst>
              <a:ext uri="{FF2B5EF4-FFF2-40B4-BE49-F238E27FC236}">
                <a16:creationId xmlns:a16="http://schemas.microsoft.com/office/drawing/2014/main" id="{F8B2ECD5-47B1-47AD-AC9D-045064631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55F70F-A120-75B5-4CC7-A689F146CFA2}"/>
              </a:ext>
            </a:extLst>
          </p:cNvPr>
          <p:cNvSpPr>
            <a:spLocks noGrp="1"/>
          </p:cNvSpPr>
          <p:nvPr>
            <p:ph type="title"/>
          </p:nvPr>
        </p:nvSpPr>
        <p:spPr>
          <a:xfrm>
            <a:off x="6400798" y="1371600"/>
            <a:ext cx="4916478" cy="2933952"/>
          </a:xfrm>
        </p:spPr>
        <p:txBody>
          <a:bodyPr vert="horz" lIns="91440" tIns="45720" rIns="91440" bIns="45720" rtlCol="0" anchor="t">
            <a:normAutofit/>
          </a:bodyPr>
          <a:lstStyle/>
          <a:p>
            <a:pPr algn="r">
              <a:lnSpc>
                <a:spcPct val="100000"/>
              </a:lnSpc>
            </a:pPr>
            <a:r>
              <a:rPr lang="en-US" dirty="0">
                <a:solidFill>
                  <a:srgbClr val="FFFFFF"/>
                </a:solidFill>
              </a:rPr>
              <a:t>INNOVATION</a:t>
            </a:r>
          </a:p>
        </p:txBody>
      </p:sp>
      <p:cxnSp>
        <p:nvCxnSpPr>
          <p:cNvPr id="2090" name="Straight Connector 2089">
            <a:extLst>
              <a:ext uri="{FF2B5EF4-FFF2-40B4-BE49-F238E27FC236}">
                <a16:creationId xmlns:a16="http://schemas.microsoft.com/office/drawing/2014/main" id="{F0CE0765-E93C-4D37-9D5F-D464EFB10F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3155B44-4347-CA04-8063-A27FD77A02A9}"/>
              </a:ext>
            </a:extLst>
          </p:cNvPr>
          <p:cNvSpPr txBox="1"/>
          <p:nvPr/>
        </p:nvSpPr>
        <p:spPr>
          <a:xfrm>
            <a:off x="990600" y="1682343"/>
            <a:ext cx="5486096" cy="4524315"/>
          </a:xfrm>
          <a:prstGeom prst="rect">
            <a:avLst/>
          </a:prstGeom>
          <a:noFill/>
        </p:spPr>
        <p:txBody>
          <a:bodyPr wrap="square">
            <a:spAutoFit/>
          </a:bodyPr>
          <a:lstStyle/>
          <a:p>
            <a:endParaRPr lang="en-US" dirty="0">
              <a:solidFill>
                <a:schemeClr val="bg1"/>
              </a:solidFill>
            </a:endParaRPr>
          </a:p>
          <a:p>
            <a:r>
              <a:rPr lang="en-US" dirty="0">
                <a:solidFill>
                  <a:schemeClr val="bg1"/>
                </a:solidFill>
              </a:rPr>
              <a:t>Developers face significant time losses due to repetitive tasks in large-scale software projects, including manual code reviews, outdated documentation, and late bug detection.</a:t>
            </a:r>
          </a:p>
          <a:p>
            <a:endParaRPr lang="en-US" dirty="0">
              <a:solidFill>
                <a:schemeClr val="bg1"/>
              </a:solidFill>
            </a:endParaRPr>
          </a:p>
          <a:p>
            <a:r>
              <a:rPr lang="en-US" dirty="0">
                <a:solidFill>
                  <a:schemeClr val="bg1"/>
                </a:solidFill>
              </a:rPr>
              <a:t>To address these challenges, we envisioned a solution that leverages AI to automate these repetitive tasks. By analyzing the development workflow, we identified key areas where automation could save time and improve accuracy. Our goal was to create a system that not only enhances collaboration and keeps documentation current but also ensures early detection of bugs and vulnerabilities, ultimately streamlining the software development lifecycle.</a:t>
            </a:r>
          </a:p>
        </p:txBody>
      </p:sp>
    </p:spTree>
    <p:extLst>
      <p:ext uri="{BB962C8B-B14F-4D97-AF65-F5344CB8AC3E}">
        <p14:creationId xmlns:p14="http://schemas.microsoft.com/office/powerpoint/2010/main" val="3661145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289AB31-9289-257A-9147-6A705E7EFFD6}"/>
              </a:ext>
            </a:extLst>
          </p:cNvPr>
          <p:cNvSpPr txBox="1"/>
          <p:nvPr/>
        </p:nvSpPr>
        <p:spPr>
          <a:xfrm>
            <a:off x="794783" y="277849"/>
            <a:ext cx="6097772" cy="646331"/>
          </a:xfrm>
          <a:prstGeom prst="rect">
            <a:avLst/>
          </a:prstGeom>
          <a:noFill/>
        </p:spPr>
        <p:txBody>
          <a:bodyPr wrap="square">
            <a:spAutoFit/>
          </a:bodyPr>
          <a:lstStyle/>
          <a:p>
            <a:r>
              <a:rPr lang="en-IN" sz="3600" b="1" i="0" dirty="0">
                <a:solidFill>
                  <a:schemeClr val="bg1"/>
                </a:solidFill>
                <a:effectLst/>
                <a:latin typeface="+mj-lt"/>
              </a:rPr>
              <a:t>SOLUTION OVERVIEW</a:t>
            </a:r>
            <a:endParaRPr lang="en-IN" sz="3600" b="1" dirty="0">
              <a:solidFill>
                <a:schemeClr val="bg1"/>
              </a:solidFill>
              <a:latin typeface="+mj-lt"/>
            </a:endParaRPr>
          </a:p>
        </p:txBody>
      </p:sp>
      <p:grpSp>
        <p:nvGrpSpPr>
          <p:cNvPr id="47" name="Group 46">
            <a:extLst>
              <a:ext uri="{FF2B5EF4-FFF2-40B4-BE49-F238E27FC236}">
                <a16:creationId xmlns:a16="http://schemas.microsoft.com/office/drawing/2014/main" id="{9DA9F99A-79F8-0A58-9B46-C3CCB8D03374}"/>
              </a:ext>
            </a:extLst>
          </p:cNvPr>
          <p:cNvGrpSpPr/>
          <p:nvPr/>
        </p:nvGrpSpPr>
        <p:grpSpPr>
          <a:xfrm>
            <a:off x="1455945" y="1084510"/>
            <a:ext cx="3349292" cy="5773480"/>
            <a:chOff x="9200711" y="1084515"/>
            <a:chExt cx="3349292" cy="5773480"/>
          </a:xfrm>
        </p:grpSpPr>
        <p:grpSp>
          <p:nvGrpSpPr>
            <p:cNvPr id="38" name="Group 37">
              <a:extLst>
                <a:ext uri="{FF2B5EF4-FFF2-40B4-BE49-F238E27FC236}">
                  <a16:creationId xmlns:a16="http://schemas.microsoft.com/office/drawing/2014/main" id="{813F1A47-349C-24BC-0A07-BDF8ACD3BE74}"/>
                </a:ext>
              </a:extLst>
            </p:cNvPr>
            <p:cNvGrpSpPr/>
            <p:nvPr/>
          </p:nvGrpSpPr>
          <p:grpSpPr>
            <a:xfrm>
              <a:off x="9200711" y="1084515"/>
              <a:ext cx="2991289" cy="5773480"/>
              <a:chOff x="9200711" y="1084515"/>
              <a:chExt cx="2959395" cy="5773480"/>
            </a:xfrm>
          </p:grpSpPr>
          <p:sp>
            <p:nvSpPr>
              <p:cNvPr id="12" name="Rectangle 11">
                <a:extLst>
                  <a:ext uri="{FF2B5EF4-FFF2-40B4-BE49-F238E27FC236}">
                    <a16:creationId xmlns:a16="http://schemas.microsoft.com/office/drawing/2014/main" id="{1754DFAA-30FB-4996-9A3B-61DB48F87C1F}"/>
                  </a:ext>
                </a:extLst>
              </p:cNvPr>
              <p:cNvSpPr/>
              <p:nvPr/>
            </p:nvSpPr>
            <p:spPr>
              <a:xfrm>
                <a:off x="9200711" y="1084515"/>
                <a:ext cx="2959395" cy="5773480"/>
              </a:xfrm>
              <a:prstGeom prst="rect">
                <a:avLst/>
              </a:prstGeom>
              <a:gradFill flip="none" rotWithShape="1">
                <a:gsLst>
                  <a:gs pos="0">
                    <a:srgbClr val="33ECF5">
                      <a:shade val="30000"/>
                      <a:satMod val="115000"/>
                    </a:srgbClr>
                  </a:gs>
                  <a:gs pos="50000">
                    <a:srgbClr val="33ECF5">
                      <a:shade val="67500"/>
                      <a:satMod val="115000"/>
                    </a:srgbClr>
                  </a:gs>
                  <a:gs pos="100000">
                    <a:srgbClr val="33ECF5">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F32046CA-B083-8EFF-1CAD-3ACAEDBB8EFC}"/>
                  </a:ext>
                </a:extLst>
              </p:cNvPr>
              <p:cNvSpPr txBox="1"/>
              <p:nvPr/>
            </p:nvSpPr>
            <p:spPr>
              <a:xfrm>
                <a:off x="10193079" y="1488890"/>
                <a:ext cx="1020725" cy="1015663"/>
              </a:xfrm>
              <a:prstGeom prst="rect">
                <a:avLst/>
              </a:prstGeom>
              <a:noFill/>
            </p:spPr>
            <p:txBody>
              <a:bodyPr wrap="square" rtlCol="0">
                <a:spAutoFit/>
              </a:bodyPr>
              <a:lstStyle/>
              <a:p>
                <a:r>
                  <a:rPr lang="en-IN" sz="6000" b="1" dirty="0">
                    <a:solidFill>
                      <a:schemeClr val="bg1"/>
                    </a:solidFill>
                    <a:latin typeface="Montserrat" panose="00000500000000000000" pitchFamily="2" charset="0"/>
                  </a:rPr>
                  <a:t>D</a:t>
                </a:r>
              </a:p>
            </p:txBody>
          </p:sp>
          <p:sp>
            <p:nvSpPr>
              <p:cNvPr id="18" name="TextBox 17">
                <a:extLst>
                  <a:ext uri="{FF2B5EF4-FFF2-40B4-BE49-F238E27FC236}">
                    <a16:creationId xmlns:a16="http://schemas.microsoft.com/office/drawing/2014/main" id="{BA4E602B-D36E-3838-0A04-7BCF973882EE}"/>
                  </a:ext>
                </a:extLst>
              </p:cNvPr>
              <p:cNvSpPr txBox="1"/>
              <p:nvPr/>
            </p:nvSpPr>
            <p:spPr>
              <a:xfrm>
                <a:off x="9934353" y="2855033"/>
                <a:ext cx="1871331" cy="400110"/>
              </a:xfrm>
              <a:prstGeom prst="rect">
                <a:avLst/>
              </a:prstGeom>
              <a:noFill/>
            </p:spPr>
            <p:txBody>
              <a:bodyPr wrap="square" rtlCol="0">
                <a:spAutoFit/>
              </a:bodyPr>
              <a:lstStyle/>
              <a:p>
                <a:r>
                  <a:rPr lang="en-IN" sz="2000" dirty="0">
                    <a:solidFill>
                      <a:schemeClr val="bg1"/>
                    </a:solidFill>
                  </a:rPr>
                  <a:t>Advantages</a:t>
                </a:r>
              </a:p>
            </p:txBody>
          </p:sp>
          <p:sp>
            <p:nvSpPr>
              <p:cNvPr id="23" name="TextBox 22">
                <a:extLst>
                  <a:ext uri="{FF2B5EF4-FFF2-40B4-BE49-F238E27FC236}">
                    <a16:creationId xmlns:a16="http://schemas.microsoft.com/office/drawing/2014/main" id="{919EC696-6EF7-1102-F950-8F035F110B76}"/>
                  </a:ext>
                </a:extLst>
              </p:cNvPr>
              <p:cNvSpPr txBox="1"/>
              <p:nvPr/>
            </p:nvSpPr>
            <p:spPr>
              <a:xfrm>
                <a:off x="9565758" y="4009993"/>
                <a:ext cx="1871331" cy="1754326"/>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rPr>
                  <a:t>Operates without internet</a:t>
                </a:r>
              </a:p>
              <a:p>
                <a:pPr marL="285750" indent="-285750">
                  <a:buFont typeface="Wingdings" panose="05000000000000000000" pitchFamily="2" charset="2"/>
                  <a:buChar char="Ø"/>
                </a:pPr>
                <a:r>
                  <a:rPr lang="en-IN" dirty="0">
                    <a:solidFill>
                      <a:schemeClr val="bg1"/>
                    </a:solidFill>
                  </a:rPr>
                  <a:t>Credible information</a:t>
                </a:r>
              </a:p>
              <a:p>
                <a:pPr marL="285750" indent="-285750">
                  <a:buFont typeface="Wingdings" panose="05000000000000000000" pitchFamily="2" charset="2"/>
                  <a:buChar char="Ø"/>
                </a:pPr>
                <a:r>
                  <a:rPr lang="en-IN" dirty="0">
                    <a:solidFill>
                      <a:schemeClr val="bg1"/>
                    </a:solidFill>
                  </a:rPr>
                  <a:t>Quick access</a:t>
                </a:r>
              </a:p>
            </p:txBody>
          </p:sp>
        </p:grpSp>
        <p:sp>
          <p:nvSpPr>
            <p:cNvPr id="42" name="Isosceles Triangle 41">
              <a:extLst>
                <a:ext uri="{FF2B5EF4-FFF2-40B4-BE49-F238E27FC236}">
                  <a16:creationId xmlns:a16="http://schemas.microsoft.com/office/drawing/2014/main" id="{4CBEA8EF-5E87-4605-8309-5B9CA37750CA}"/>
                </a:ext>
              </a:extLst>
            </p:cNvPr>
            <p:cNvSpPr/>
            <p:nvPr/>
          </p:nvSpPr>
          <p:spPr>
            <a:xfrm rot="5400000">
              <a:off x="12104107" y="1747959"/>
              <a:ext cx="561297" cy="330495"/>
            </a:xfrm>
            <a:prstGeom prst="triangle">
              <a:avLst/>
            </a:prstGeom>
            <a:gradFill flip="none" rotWithShape="1">
              <a:gsLst>
                <a:gs pos="0">
                  <a:srgbClr val="00FFFF">
                    <a:shade val="30000"/>
                    <a:satMod val="115000"/>
                  </a:srgbClr>
                </a:gs>
                <a:gs pos="50000">
                  <a:srgbClr val="00FFFF">
                    <a:shade val="67500"/>
                    <a:satMod val="115000"/>
                  </a:srgbClr>
                </a:gs>
                <a:gs pos="100000">
                  <a:srgbClr val="00FFFF">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46" name="Group 45">
            <a:extLst>
              <a:ext uri="{FF2B5EF4-FFF2-40B4-BE49-F238E27FC236}">
                <a16:creationId xmlns:a16="http://schemas.microsoft.com/office/drawing/2014/main" id="{469F44C1-AF80-7BB2-58B6-98B22A29D85B}"/>
              </a:ext>
            </a:extLst>
          </p:cNvPr>
          <p:cNvGrpSpPr/>
          <p:nvPr/>
        </p:nvGrpSpPr>
        <p:grpSpPr>
          <a:xfrm>
            <a:off x="794783" y="1084510"/>
            <a:ext cx="3473307" cy="5773480"/>
            <a:chOff x="6083161" y="1084520"/>
            <a:chExt cx="3473307" cy="5773480"/>
          </a:xfrm>
        </p:grpSpPr>
        <p:grpSp>
          <p:nvGrpSpPr>
            <p:cNvPr id="41" name="Group 40">
              <a:extLst>
                <a:ext uri="{FF2B5EF4-FFF2-40B4-BE49-F238E27FC236}">
                  <a16:creationId xmlns:a16="http://schemas.microsoft.com/office/drawing/2014/main" id="{6A7EDE51-AA2D-1F3E-20DC-6DE896AF7B93}"/>
                </a:ext>
              </a:extLst>
            </p:cNvPr>
            <p:cNvGrpSpPr/>
            <p:nvPr/>
          </p:nvGrpSpPr>
          <p:grpSpPr>
            <a:xfrm>
              <a:off x="6083161" y="1084520"/>
              <a:ext cx="3136605" cy="5773480"/>
              <a:chOff x="6064106" y="1084517"/>
              <a:chExt cx="3136605" cy="5773480"/>
            </a:xfrm>
          </p:grpSpPr>
          <p:sp>
            <p:nvSpPr>
              <p:cNvPr id="11" name="Rectangle 10">
                <a:extLst>
                  <a:ext uri="{FF2B5EF4-FFF2-40B4-BE49-F238E27FC236}">
                    <a16:creationId xmlns:a16="http://schemas.microsoft.com/office/drawing/2014/main" id="{1FD7DB99-2F7F-6058-1E5C-002FA41936F0}"/>
                  </a:ext>
                </a:extLst>
              </p:cNvPr>
              <p:cNvSpPr/>
              <p:nvPr/>
            </p:nvSpPr>
            <p:spPr>
              <a:xfrm>
                <a:off x="6064106" y="1084517"/>
                <a:ext cx="3136605" cy="5773480"/>
              </a:xfrm>
              <a:prstGeom prst="rect">
                <a:avLst/>
              </a:prstGeom>
              <a:gradFill flip="none" rotWithShape="1">
                <a:gsLst>
                  <a:gs pos="0">
                    <a:srgbClr val="0DB1E2">
                      <a:shade val="30000"/>
                      <a:satMod val="115000"/>
                    </a:srgbClr>
                  </a:gs>
                  <a:gs pos="50000">
                    <a:srgbClr val="0DB1E2">
                      <a:shade val="67500"/>
                      <a:satMod val="115000"/>
                    </a:srgbClr>
                  </a:gs>
                  <a:gs pos="100000">
                    <a:srgbClr val="0DB1E2">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C6CD057A-BD1D-9731-B3B2-E26C3BBDF304}"/>
                  </a:ext>
                </a:extLst>
              </p:cNvPr>
              <p:cNvSpPr txBox="1"/>
              <p:nvPr/>
            </p:nvSpPr>
            <p:spPr>
              <a:xfrm>
                <a:off x="7187614" y="1410916"/>
                <a:ext cx="1020725" cy="1015663"/>
              </a:xfrm>
              <a:prstGeom prst="rect">
                <a:avLst/>
              </a:prstGeom>
              <a:noFill/>
            </p:spPr>
            <p:txBody>
              <a:bodyPr wrap="square" rtlCol="0">
                <a:spAutoFit/>
              </a:bodyPr>
              <a:lstStyle/>
              <a:p>
                <a:r>
                  <a:rPr lang="en-IN" sz="6000" b="1" dirty="0">
                    <a:solidFill>
                      <a:schemeClr val="bg1"/>
                    </a:solidFill>
                    <a:latin typeface="Montserrat" panose="00000500000000000000" pitchFamily="2" charset="0"/>
                  </a:rPr>
                  <a:t>C</a:t>
                </a:r>
              </a:p>
            </p:txBody>
          </p:sp>
          <p:sp>
            <p:nvSpPr>
              <p:cNvPr id="19" name="TextBox 18">
                <a:extLst>
                  <a:ext uri="{FF2B5EF4-FFF2-40B4-BE49-F238E27FC236}">
                    <a16:creationId xmlns:a16="http://schemas.microsoft.com/office/drawing/2014/main" id="{87821532-D8B2-34EB-2A18-DA11358A116D}"/>
                  </a:ext>
                </a:extLst>
              </p:cNvPr>
              <p:cNvSpPr txBox="1"/>
              <p:nvPr/>
            </p:nvSpPr>
            <p:spPr>
              <a:xfrm>
                <a:off x="6860661" y="2855031"/>
                <a:ext cx="1871331" cy="707886"/>
              </a:xfrm>
              <a:prstGeom prst="rect">
                <a:avLst/>
              </a:prstGeom>
              <a:noFill/>
            </p:spPr>
            <p:txBody>
              <a:bodyPr wrap="square" rtlCol="0">
                <a:spAutoFit/>
              </a:bodyPr>
              <a:lstStyle/>
              <a:p>
                <a:r>
                  <a:rPr lang="en-IN" sz="2000" dirty="0">
                    <a:solidFill>
                      <a:schemeClr val="bg1"/>
                    </a:solidFill>
                  </a:rPr>
                  <a:t>Details of the prototype</a:t>
                </a:r>
              </a:p>
            </p:txBody>
          </p:sp>
          <p:sp>
            <p:nvSpPr>
              <p:cNvPr id="24" name="TextBox 23">
                <a:extLst>
                  <a:ext uri="{FF2B5EF4-FFF2-40B4-BE49-F238E27FC236}">
                    <a16:creationId xmlns:a16="http://schemas.microsoft.com/office/drawing/2014/main" id="{FA17C582-31D0-060C-D4C9-BFB49400865F}"/>
                  </a:ext>
                </a:extLst>
              </p:cNvPr>
              <p:cNvSpPr txBox="1"/>
              <p:nvPr/>
            </p:nvSpPr>
            <p:spPr>
              <a:xfrm>
                <a:off x="6430419" y="4045727"/>
                <a:ext cx="1871331" cy="1754326"/>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rPr>
                  <a:t>Works offline</a:t>
                </a:r>
              </a:p>
              <a:p>
                <a:pPr marL="285750" indent="-285750">
                  <a:buFont typeface="Wingdings" panose="05000000000000000000" pitchFamily="2" charset="2"/>
                  <a:buChar char="Ø"/>
                </a:pPr>
                <a:r>
                  <a:rPr lang="en-IN" dirty="0">
                    <a:solidFill>
                      <a:schemeClr val="bg1"/>
                    </a:solidFill>
                  </a:rPr>
                  <a:t>Community Quizzes</a:t>
                </a:r>
              </a:p>
              <a:p>
                <a:pPr marL="285750" indent="-285750">
                  <a:buFont typeface="Wingdings" panose="05000000000000000000" pitchFamily="2" charset="2"/>
                  <a:buChar char="Ø"/>
                </a:pPr>
                <a:r>
                  <a:rPr lang="en-IN" dirty="0">
                    <a:solidFill>
                      <a:schemeClr val="bg1"/>
                    </a:solidFill>
                  </a:rPr>
                  <a:t>Voice based search</a:t>
                </a:r>
              </a:p>
              <a:p>
                <a:endParaRPr lang="en-IN" dirty="0">
                  <a:solidFill>
                    <a:schemeClr val="bg1"/>
                  </a:solidFill>
                </a:endParaRPr>
              </a:p>
            </p:txBody>
          </p:sp>
        </p:grpSp>
        <p:sp>
          <p:nvSpPr>
            <p:cNvPr id="43" name="Isosceles Triangle 42">
              <a:extLst>
                <a:ext uri="{FF2B5EF4-FFF2-40B4-BE49-F238E27FC236}">
                  <a16:creationId xmlns:a16="http://schemas.microsoft.com/office/drawing/2014/main" id="{F7957A78-3971-6E29-E36E-FD82071F6CC7}"/>
                </a:ext>
              </a:extLst>
            </p:cNvPr>
            <p:cNvSpPr/>
            <p:nvPr/>
          </p:nvSpPr>
          <p:spPr>
            <a:xfrm rot="5400000">
              <a:off x="9110572" y="1747959"/>
              <a:ext cx="561297" cy="330495"/>
            </a:xfrm>
            <a:prstGeom prst="triangle">
              <a:avLst/>
            </a:prstGeom>
            <a:gradFill flip="none" rotWithShape="1">
              <a:gsLst>
                <a:gs pos="0">
                  <a:srgbClr val="0DB1E2">
                    <a:shade val="30000"/>
                    <a:satMod val="115000"/>
                  </a:srgbClr>
                </a:gs>
                <a:gs pos="50000">
                  <a:srgbClr val="0DB1E2">
                    <a:shade val="67500"/>
                    <a:satMod val="115000"/>
                  </a:srgbClr>
                </a:gs>
                <a:gs pos="100000">
                  <a:srgbClr val="0DB1E2">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48" name="Group 47">
            <a:extLst>
              <a:ext uri="{FF2B5EF4-FFF2-40B4-BE49-F238E27FC236}">
                <a16:creationId xmlns:a16="http://schemas.microsoft.com/office/drawing/2014/main" id="{89FEB820-97E8-DE2B-7282-E47F3DD6EE72}"/>
              </a:ext>
            </a:extLst>
          </p:cNvPr>
          <p:cNvGrpSpPr/>
          <p:nvPr/>
        </p:nvGrpSpPr>
        <p:grpSpPr>
          <a:xfrm>
            <a:off x="331439" y="1084515"/>
            <a:ext cx="3455590" cy="5773480"/>
            <a:chOff x="2979330" y="1084520"/>
            <a:chExt cx="3455590" cy="5773480"/>
          </a:xfrm>
        </p:grpSpPr>
        <p:grpSp>
          <p:nvGrpSpPr>
            <p:cNvPr id="36" name="Group 35">
              <a:extLst>
                <a:ext uri="{FF2B5EF4-FFF2-40B4-BE49-F238E27FC236}">
                  <a16:creationId xmlns:a16="http://schemas.microsoft.com/office/drawing/2014/main" id="{0E984969-FEEA-CE34-4F23-0AA6EBC73174}"/>
                </a:ext>
              </a:extLst>
            </p:cNvPr>
            <p:cNvGrpSpPr/>
            <p:nvPr/>
          </p:nvGrpSpPr>
          <p:grpSpPr>
            <a:xfrm>
              <a:off x="2979330" y="1084520"/>
              <a:ext cx="3136605" cy="5773480"/>
              <a:chOff x="2975782" y="1084521"/>
              <a:chExt cx="3136605" cy="5773480"/>
            </a:xfrm>
          </p:grpSpPr>
          <p:sp>
            <p:nvSpPr>
              <p:cNvPr id="10" name="Rectangle 9">
                <a:extLst>
                  <a:ext uri="{FF2B5EF4-FFF2-40B4-BE49-F238E27FC236}">
                    <a16:creationId xmlns:a16="http://schemas.microsoft.com/office/drawing/2014/main" id="{17F2194F-7215-A0AE-227F-8845401ED07B}"/>
                  </a:ext>
                </a:extLst>
              </p:cNvPr>
              <p:cNvSpPr/>
              <p:nvPr/>
            </p:nvSpPr>
            <p:spPr>
              <a:xfrm>
                <a:off x="2975782" y="1084521"/>
                <a:ext cx="3136605" cy="5773480"/>
              </a:xfrm>
              <a:prstGeom prst="rect">
                <a:avLst/>
              </a:prstGeom>
              <a:gradFill flip="none" rotWithShape="1">
                <a:gsLst>
                  <a:gs pos="0">
                    <a:srgbClr val="0F52BA">
                      <a:shade val="30000"/>
                      <a:satMod val="115000"/>
                    </a:srgbClr>
                  </a:gs>
                  <a:gs pos="50000">
                    <a:srgbClr val="0F52BA">
                      <a:shade val="67500"/>
                      <a:satMod val="115000"/>
                    </a:srgbClr>
                  </a:gs>
                  <a:gs pos="100000">
                    <a:srgbClr val="0F52BA">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Dial up</a:t>
                </a:r>
              </a:p>
              <a:p>
                <a:pPr marL="285750" indent="-285750">
                  <a:buFont typeface="Wingdings" panose="05000000000000000000" pitchFamily="2" charset="2"/>
                  <a:buChar char="Ø"/>
                </a:pPr>
                <a:r>
                  <a:rPr lang="en-IN" dirty="0">
                    <a:solidFill>
                      <a:schemeClr val="bg1"/>
                    </a:solidFill>
                  </a:rPr>
                  <a:t>Safety Map</a:t>
                </a:r>
              </a:p>
              <a:p>
                <a:pPr marL="285750" indent="-285750">
                  <a:buFont typeface="Wingdings" panose="05000000000000000000" pitchFamily="2" charset="2"/>
                  <a:buChar char="Ø"/>
                </a:pPr>
                <a:r>
                  <a:rPr lang="en-IN" dirty="0">
                    <a:solidFill>
                      <a:schemeClr val="bg1"/>
                    </a:solidFill>
                  </a:rPr>
                  <a:t>Guide Genie Chatbot</a:t>
                </a:r>
              </a:p>
              <a:p>
                <a:pPr marL="285750" indent="-285750">
                  <a:buFont typeface="Wingdings" panose="05000000000000000000" pitchFamily="2" charset="2"/>
                  <a:buChar char="Ø"/>
                </a:pPr>
                <a:r>
                  <a:rPr lang="en-IN" dirty="0">
                    <a:solidFill>
                      <a:schemeClr val="bg1"/>
                    </a:solidFill>
                  </a:rPr>
                  <a:t>Aware and Alert Quizzes</a:t>
                </a:r>
              </a:p>
              <a:p>
                <a:pPr algn="ctr"/>
                <a:endParaRPr lang="en-IN" dirty="0"/>
              </a:p>
            </p:txBody>
          </p:sp>
          <p:sp>
            <p:nvSpPr>
              <p:cNvPr id="16" name="TextBox 15">
                <a:extLst>
                  <a:ext uri="{FF2B5EF4-FFF2-40B4-BE49-F238E27FC236}">
                    <a16:creationId xmlns:a16="http://schemas.microsoft.com/office/drawing/2014/main" id="{96395155-EDEB-9272-C082-584AC0893B57}"/>
                  </a:ext>
                </a:extLst>
              </p:cNvPr>
              <p:cNvSpPr txBox="1"/>
              <p:nvPr/>
            </p:nvSpPr>
            <p:spPr>
              <a:xfrm>
                <a:off x="4079359" y="1410918"/>
                <a:ext cx="1020725" cy="1015663"/>
              </a:xfrm>
              <a:prstGeom prst="rect">
                <a:avLst/>
              </a:prstGeom>
              <a:noFill/>
            </p:spPr>
            <p:txBody>
              <a:bodyPr wrap="square" rtlCol="0">
                <a:spAutoFit/>
              </a:bodyPr>
              <a:lstStyle/>
              <a:p>
                <a:r>
                  <a:rPr lang="en-IN" sz="6000" b="1" dirty="0">
                    <a:solidFill>
                      <a:schemeClr val="bg1"/>
                    </a:solidFill>
                    <a:latin typeface="Montserrat" panose="00000500000000000000" pitchFamily="2" charset="0"/>
                  </a:rPr>
                  <a:t>B</a:t>
                </a:r>
              </a:p>
            </p:txBody>
          </p:sp>
          <p:sp>
            <p:nvSpPr>
              <p:cNvPr id="20" name="TextBox 19">
                <a:extLst>
                  <a:ext uri="{FF2B5EF4-FFF2-40B4-BE49-F238E27FC236}">
                    <a16:creationId xmlns:a16="http://schemas.microsoft.com/office/drawing/2014/main" id="{FDE46D07-E1D1-91A3-7A29-D22A0EE65B53}"/>
                  </a:ext>
                </a:extLst>
              </p:cNvPr>
              <p:cNvSpPr txBox="1"/>
              <p:nvPr/>
            </p:nvSpPr>
            <p:spPr>
              <a:xfrm>
                <a:off x="3404182" y="2855033"/>
                <a:ext cx="2647923" cy="707886"/>
              </a:xfrm>
              <a:prstGeom prst="rect">
                <a:avLst/>
              </a:prstGeom>
              <a:noFill/>
            </p:spPr>
            <p:txBody>
              <a:bodyPr wrap="square" rtlCol="0">
                <a:spAutoFit/>
              </a:bodyPr>
              <a:lstStyle/>
              <a:p>
                <a:r>
                  <a:rPr lang="en-IN" sz="2000" dirty="0">
                    <a:solidFill>
                      <a:schemeClr val="bg1"/>
                    </a:solidFill>
                  </a:rPr>
                  <a:t>Idea selected for prototyping</a:t>
                </a:r>
              </a:p>
            </p:txBody>
          </p:sp>
          <p:sp>
            <p:nvSpPr>
              <p:cNvPr id="25" name="TextBox 24">
                <a:extLst>
                  <a:ext uri="{FF2B5EF4-FFF2-40B4-BE49-F238E27FC236}">
                    <a16:creationId xmlns:a16="http://schemas.microsoft.com/office/drawing/2014/main" id="{CF546497-4846-6DDE-A17F-5D3F77F92FEB}"/>
                  </a:ext>
                </a:extLst>
              </p:cNvPr>
              <p:cNvSpPr txBox="1"/>
              <p:nvPr/>
            </p:nvSpPr>
            <p:spPr>
              <a:xfrm>
                <a:off x="3891516" y="3971258"/>
                <a:ext cx="1871331" cy="369332"/>
              </a:xfrm>
              <a:prstGeom prst="rect">
                <a:avLst/>
              </a:prstGeom>
              <a:noFill/>
            </p:spPr>
            <p:txBody>
              <a:bodyPr wrap="square" rtlCol="0">
                <a:spAutoFit/>
              </a:bodyPr>
              <a:lstStyle/>
              <a:p>
                <a:endParaRPr lang="en-IN" dirty="0">
                  <a:solidFill>
                    <a:schemeClr val="bg1"/>
                  </a:solidFill>
                </a:endParaRPr>
              </a:p>
            </p:txBody>
          </p:sp>
        </p:grpSp>
        <p:sp>
          <p:nvSpPr>
            <p:cNvPr id="44" name="Isosceles Triangle 43">
              <a:extLst>
                <a:ext uri="{FF2B5EF4-FFF2-40B4-BE49-F238E27FC236}">
                  <a16:creationId xmlns:a16="http://schemas.microsoft.com/office/drawing/2014/main" id="{220038CA-21DC-8595-DE97-C86DC61CE64B}"/>
                </a:ext>
              </a:extLst>
            </p:cNvPr>
            <p:cNvSpPr/>
            <p:nvPr/>
          </p:nvSpPr>
          <p:spPr>
            <a:xfrm rot="5400000">
              <a:off x="5989024" y="1747959"/>
              <a:ext cx="561297" cy="330495"/>
            </a:xfrm>
            <a:prstGeom prst="triangle">
              <a:avLst/>
            </a:prstGeom>
            <a:gradFill flip="none" rotWithShape="1">
              <a:gsLst>
                <a:gs pos="0">
                  <a:srgbClr val="0F52BA">
                    <a:shade val="30000"/>
                    <a:satMod val="115000"/>
                  </a:srgbClr>
                </a:gs>
                <a:gs pos="50000">
                  <a:srgbClr val="0F52BA">
                    <a:shade val="67500"/>
                    <a:satMod val="115000"/>
                  </a:srgbClr>
                </a:gs>
                <a:gs pos="100000">
                  <a:srgbClr val="0F52BA">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35" name="Group 34">
            <a:extLst>
              <a:ext uri="{FF2B5EF4-FFF2-40B4-BE49-F238E27FC236}">
                <a16:creationId xmlns:a16="http://schemas.microsoft.com/office/drawing/2014/main" id="{9D63910C-8B75-7B74-B460-F20DE8031DA8}"/>
              </a:ext>
            </a:extLst>
          </p:cNvPr>
          <p:cNvGrpSpPr/>
          <p:nvPr/>
        </p:nvGrpSpPr>
        <p:grpSpPr>
          <a:xfrm>
            <a:off x="2215" y="1084521"/>
            <a:ext cx="3282803" cy="5773479"/>
            <a:chOff x="0" y="1084520"/>
            <a:chExt cx="3282803" cy="5773479"/>
          </a:xfrm>
        </p:grpSpPr>
        <p:sp>
          <p:nvSpPr>
            <p:cNvPr id="6" name="Rectangle 5">
              <a:extLst>
                <a:ext uri="{FF2B5EF4-FFF2-40B4-BE49-F238E27FC236}">
                  <a16:creationId xmlns:a16="http://schemas.microsoft.com/office/drawing/2014/main" id="{713307A3-D315-EC21-E26C-80A0133B713B}"/>
                </a:ext>
              </a:extLst>
            </p:cNvPr>
            <p:cNvSpPr/>
            <p:nvPr/>
          </p:nvSpPr>
          <p:spPr>
            <a:xfrm>
              <a:off x="0" y="1084520"/>
              <a:ext cx="2955851" cy="5773479"/>
            </a:xfrm>
            <a:prstGeom prst="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IN" dirty="0"/>
            </a:p>
          </p:txBody>
        </p:sp>
        <p:sp>
          <p:nvSpPr>
            <p:cNvPr id="13" name="TextBox 12">
              <a:extLst>
                <a:ext uri="{FF2B5EF4-FFF2-40B4-BE49-F238E27FC236}">
                  <a16:creationId xmlns:a16="http://schemas.microsoft.com/office/drawing/2014/main" id="{59C019CB-66D9-73B6-5652-A26B15C92207}"/>
                </a:ext>
              </a:extLst>
            </p:cNvPr>
            <p:cNvSpPr txBox="1"/>
            <p:nvPr/>
          </p:nvSpPr>
          <p:spPr>
            <a:xfrm>
              <a:off x="988829" y="1410918"/>
              <a:ext cx="1020725" cy="1015663"/>
            </a:xfrm>
            <a:prstGeom prst="rect">
              <a:avLst/>
            </a:prstGeom>
            <a:noFill/>
          </p:spPr>
          <p:txBody>
            <a:bodyPr wrap="square" rtlCol="0">
              <a:spAutoFit/>
            </a:bodyPr>
            <a:lstStyle/>
            <a:p>
              <a:r>
                <a:rPr lang="en-IN" sz="6000" b="1" dirty="0">
                  <a:solidFill>
                    <a:schemeClr val="bg1"/>
                  </a:solidFill>
                  <a:latin typeface="Montserrat" panose="00000500000000000000" pitchFamily="2" charset="0"/>
                </a:rPr>
                <a:t>A</a:t>
              </a:r>
            </a:p>
          </p:txBody>
        </p:sp>
        <p:sp>
          <p:nvSpPr>
            <p:cNvPr id="17" name="TextBox 16">
              <a:extLst>
                <a:ext uri="{FF2B5EF4-FFF2-40B4-BE49-F238E27FC236}">
                  <a16:creationId xmlns:a16="http://schemas.microsoft.com/office/drawing/2014/main" id="{893B39BB-AEAC-011E-8170-952B264ECAEB}"/>
                </a:ext>
              </a:extLst>
            </p:cNvPr>
            <p:cNvSpPr txBox="1"/>
            <p:nvPr/>
          </p:nvSpPr>
          <p:spPr>
            <a:xfrm>
              <a:off x="542260" y="2902688"/>
              <a:ext cx="2068542" cy="400110"/>
            </a:xfrm>
            <a:prstGeom prst="rect">
              <a:avLst/>
            </a:prstGeom>
            <a:noFill/>
          </p:spPr>
          <p:txBody>
            <a:bodyPr wrap="square" rtlCol="0">
              <a:spAutoFit/>
            </a:bodyPr>
            <a:lstStyle/>
            <a:p>
              <a:r>
                <a:rPr lang="en-IN" sz="2000" b="1" i="0" dirty="0">
                  <a:solidFill>
                    <a:schemeClr val="bg1"/>
                  </a:solidFill>
                  <a:effectLst/>
                </a:rPr>
                <a:t>Code Analysis</a:t>
              </a:r>
              <a:endParaRPr lang="en-IN" sz="2000" dirty="0">
                <a:solidFill>
                  <a:schemeClr val="bg1"/>
                </a:solidFill>
              </a:endParaRPr>
            </a:p>
          </p:txBody>
        </p:sp>
        <p:sp>
          <p:nvSpPr>
            <p:cNvPr id="21" name="TextBox 20">
              <a:extLst>
                <a:ext uri="{FF2B5EF4-FFF2-40B4-BE49-F238E27FC236}">
                  <a16:creationId xmlns:a16="http://schemas.microsoft.com/office/drawing/2014/main" id="{3E29027E-C3BE-3437-FE3E-BF6F0779F08C}"/>
                </a:ext>
              </a:extLst>
            </p:cNvPr>
            <p:cNvSpPr txBox="1"/>
            <p:nvPr/>
          </p:nvSpPr>
          <p:spPr>
            <a:xfrm>
              <a:off x="329224" y="3842505"/>
              <a:ext cx="2366581" cy="2308324"/>
            </a:xfrm>
            <a:prstGeom prst="rect">
              <a:avLst/>
            </a:prstGeom>
            <a:noFill/>
          </p:spPr>
          <p:txBody>
            <a:bodyPr wrap="square" rtlCol="0">
              <a:spAutoFit/>
            </a:bodyPr>
            <a:lstStyle/>
            <a:p>
              <a:pPr marL="285750" indent="-285750" algn="l">
                <a:buFont typeface="Wingdings" panose="05000000000000000000" pitchFamily="2" charset="2"/>
                <a:buChar char="Ø"/>
              </a:pPr>
              <a:r>
                <a:rPr lang="en-IN" b="0" i="0" dirty="0">
                  <a:solidFill>
                    <a:schemeClr val="bg1"/>
                  </a:solidFill>
                  <a:effectLst/>
                </a:rPr>
                <a:t>Automates code reviews.</a:t>
              </a:r>
            </a:p>
            <a:p>
              <a:pPr marL="285750" indent="-285750" algn="l">
                <a:buFont typeface="Wingdings" panose="05000000000000000000" pitchFamily="2" charset="2"/>
                <a:buChar char="Ø"/>
              </a:pPr>
              <a:r>
                <a:rPr lang="en-IN" b="0" i="0" dirty="0">
                  <a:solidFill>
                    <a:schemeClr val="bg1"/>
                  </a:solidFill>
                  <a:effectLst/>
                </a:rPr>
                <a:t>Suggests performance optimizations.</a:t>
              </a:r>
            </a:p>
            <a:p>
              <a:pPr marL="285750" indent="-285750" algn="l">
                <a:buFont typeface="Wingdings" panose="05000000000000000000" pitchFamily="2" charset="2"/>
                <a:buChar char="Ø"/>
              </a:pPr>
              <a:r>
                <a:rPr lang="en-IN" b="0" i="0" dirty="0">
                  <a:solidFill>
                    <a:schemeClr val="bg1"/>
                  </a:solidFill>
                  <a:effectLst/>
                </a:rPr>
                <a:t>Provides complexity metrics.</a:t>
              </a:r>
            </a:p>
          </p:txBody>
        </p:sp>
        <p:sp>
          <p:nvSpPr>
            <p:cNvPr id="26" name="Isosceles Triangle 25">
              <a:extLst>
                <a:ext uri="{FF2B5EF4-FFF2-40B4-BE49-F238E27FC236}">
                  <a16:creationId xmlns:a16="http://schemas.microsoft.com/office/drawing/2014/main" id="{4FC6C3CB-E800-DA5E-2953-A153E8361046}"/>
                </a:ext>
              </a:extLst>
            </p:cNvPr>
            <p:cNvSpPr/>
            <p:nvPr/>
          </p:nvSpPr>
          <p:spPr>
            <a:xfrm rot="5400000">
              <a:off x="2836907" y="1595558"/>
              <a:ext cx="561297" cy="330495"/>
            </a:xfrm>
            <a:prstGeom prst="triangle">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4" name="TextBox 3">
            <a:extLst>
              <a:ext uri="{FF2B5EF4-FFF2-40B4-BE49-F238E27FC236}">
                <a16:creationId xmlns:a16="http://schemas.microsoft.com/office/drawing/2014/main" id="{8C0042E6-EF3C-56AA-9A07-2B51E2821FFF}"/>
              </a:ext>
            </a:extLst>
          </p:cNvPr>
          <p:cNvSpPr txBox="1"/>
          <p:nvPr/>
        </p:nvSpPr>
        <p:spPr>
          <a:xfrm>
            <a:off x="4866674" y="2525822"/>
            <a:ext cx="6231117" cy="1569660"/>
          </a:xfrm>
          <a:prstGeom prst="rect">
            <a:avLst/>
          </a:prstGeom>
          <a:noFill/>
        </p:spPr>
        <p:txBody>
          <a:bodyPr wrap="square" rtlCol="0">
            <a:spAutoFit/>
          </a:bodyPr>
          <a:lstStyle/>
          <a:p>
            <a:r>
              <a:rPr lang="en-IN" sz="9600" b="1" dirty="0">
                <a:solidFill>
                  <a:schemeClr val="bg1"/>
                </a:solidFill>
                <a:latin typeface="Montserrat" panose="00000500000000000000" pitchFamily="2" charset="0"/>
              </a:rPr>
              <a:t>   FOUR</a:t>
            </a:r>
          </a:p>
        </p:txBody>
      </p:sp>
      <p:sp>
        <p:nvSpPr>
          <p:cNvPr id="7" name="TextBox 6">
            <a:extLst>
              <a:ext uri="{FF2B5EF4-FFF2-40B4-BE49-F238E27FC236}">
                <a16:creationId xmlns:a16="http://schemas.microsoft.com/office/drawing/2014/main" id="{0D8123F1-C181-4E0D-C421-CBBAB5547287}"/>
              </a:ext>
            </a:extLst>
          </p:cNvPr>
          <p:cNvSpPr txBox="1"/>
          <p:nvPr/>
        </p:nvSpPr>
        <p:spPr>
          <a:xfrm>
            <a:off x="7080699" y="3555755"/>
            <a:ext cx="2211572" cy="830997"/>
          </a:xfrm>
          <a:prstGeom prst="rect">
            <a:avLst/>
          </a:prstGeom>
          <a:noFill/>
        </p:spPr>
        <p:txBody>
          <a:bodyPr wrap="square" rtlCol="0">
            <a:spAutoFit/>
          </a:bodyPr>
          <a:lstStyle/>
          <a:p>
            <a:r>
              <a:rPr lang="en-US" sz="4800" dirty="0">
                <a:solidFill>
                  <a:srgbClr val="FFFF00"/>
                </a:solidFill>
                <a:latin typeface="Harlow Solid Italic" panose="04030604020F02020D02" pitchFamily="82" charset="0"/>
              </a:rPr>
              <a:t>aspects</a:t>
            </a:r>
            <a:endParaRPr lang="en-IN" sz="4800" dirty="0">
              <a:solidFill>
                <a:srgbClr val="FFFF00"/>
              </a:solidFill>
              <a:latin typeface="Harlow Solid Italic" panose="04030604020F02020D02" pitchFamily="82" charset="0"/>
            </a:endParaRPr>
          </a:p>
        </p:txBody>
      </p:sp>
    </p:spTree>
    <p:extLst>
      <p:ext uri="{BB962C8B-B14F-4D97-AF65-F5344CB8AC3E}">
        <p14:creationId xmlns:p14="http://schemas.microsoft.com/office/powerpoint/2010/main" val="2191346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289AB31-9289-257A-9147-6A705E7EFFD6}"/>
              </a:ext>
            </a:extLst>
          </p:cNvPr>
          <p:cNvSpPr txBox="1"/>
          <p:nvPr/>
        </p:nvSpPr>
        <p:spPr>
          <a:xfrm>
            <a:off x="794783" y="277849"/>
            <a:ext cx="6097772" cy="646331"/>
          </a:xfrm>
          <a:prstGeom prst="rect">
            <a:avLst/>
          </a:prstGeom>
          <a:noFill/>
        </p:spPr>
        <p:txBody>
          <a:bodyPr wrap="square">
            <a:spAutoFit/>
          </a:bodyPr>
          <a:lstStyle/>
          <a:p>
            <a:r>
              <a:rPr lang="en-IN" sz="3600" b="1" i="0" dirty="0">
                <a:solidFill>
                  <a:schemeClr val="bg1"/>
                </a:solidFill>
                <a:effectLst/>
                <a:latin typeface="+mj-lt"/>
              </a:rPr>
              <a:t>SOLUTION OVERVIEW</a:t>
            </a:r>
            <a:endParaRPr lang="en-IN" sz="3600" b="1" dirty="0">
              <a:solidFill>
                <a:schemeClr val="bg1"/>
              </a:solidFill>
              <a:latin typeface="+mj-lt"/>
            </a:endParaRPr>
          </a:p>
        </p:txBody>
      </p:sp>
      <p:grpSp>
        <p:nvGrpSpPr>
          <p:cNvPr id="47" name="Group 46">
            <a:extLst>
              <a:ext uri="{FF2B5EF4-FFF2-40B4-BE49-F238E27FC236}">
                <a16:creationId xmlns:a16="http://schemas.microsoft.com/office/drawing/2014/main" id="{9DA9F99A-79F8-0A58-9B46-C3CCB8D03374}"/>
              </a:ext>
            </a:extLst>
          </p:cNvPr>
          <p:cNvGrpSpPr/>
          <p:nvPr/>
        </p:nvGrpSpPr>
        <p:grpSpPr>
          <a:xfrm>
            <a:off x="9200711" y="1084515"/>
            <a:ext cx="3349292" cy="5773480"/>
            <a:chOff x="9200711" y="1084515"/>
            <a:chExt cx="3349292" cy="5773480"/>
          </a:xfrm>
        </p:grpSpPr>
        <p:grpSp>
          <p:nvGrpSpPr>
            <p:cNvPr id="38" name="Group 37">
              <a:extLst>
                <a:ext uri="{FF2B5EF4-FFF2-40B4-BE49-F238E27FC236}">
                  <a16:creationId xmlns:a16="http://schemas.microsoft.com/office/drawing/2014/main" id="{813F1A47-349C-24BC-0A07-BDF8ACD3BE74}"/>
                </a:ext>
              </a:extLst>
            </p:cNvPr>
            <p:cNvGrpSpPr/>
            <p:nvPr/>
          </p:nvGrpSpPr>
          <p:grpSpPr>
            <a:xfrm>
              <a:off x="9200711" y="1084515"/>
              <a:ext cx="2991289" cy="5773480"/>
              <a:chOff x="9200711" y="1084515"/>
              <a:chExt cx="2959395" cy="5773480"/>
            </a:xfrm>
          </p:grpSpPr>
          <p:sp>
            <p:nvSpPr>
              <p:cNvPr id="12" name="Rectangle 11">
                <a:extLst>
                  <a:ext uri="{FF2B5EF4-FFF2-40B4-BE49-F238E27FC236}">
                    <a16:creationId xmlns:a16="http://schemas.microsoft.com/office/drawing/2014/main" id="{1754DFAA-30FB-4996-9A3B-61DB48F87C1F}"/>
                  </a:ext>
                </a:extLst>
              </p:cNvPr>
              <p:cNvSpPr/>
              <p:nvPr/>
            </p:nvSpPr>
            <p:spPr>
              <a:xfrm>
                <a:off x="9200711" y="1084515"/>
                <a:ext cx="2959395" cy="5773480"/>
              </a:xfrm>
              <a:prstGeom prst="rect">
                <a:avLst/>
              </a:prstGeom>
              <a:gradFill flip="none" rotWithShape="1">
                <a:gsLst>
                  <a:gs pos="0">
                    <a:srgbClr val="33ECF5">
                      <a:shade val="30000"/>
                      <a:satMod val="115000"/>
                    </a:srgbClr>
                  </a:gs>
                  <a:gs pos="50000">
                    <a:srgbClr val="33ECF5">
                      <a:shade val="67500"/>
                      <a:satMod val="115000"/>
                    </a:srgbClr>
                  </a:gs>
                  <a:gs pos="100000">
                    <a:srgbClr val="33ECF5">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F32046CA-B083-8EFF-1CAD-3ACAEDBB8EFC}"/>
                  </a:ext>
                </a:extLst>
              </p:cNvPr>
              <p:cNvSpPr txBox="1"/>
              <p:nvPr/>
            </p:nvSpPr>
            <p:spPr>
              <a:xfrm>
                <a:off x="10193079" y="1488890"/>
                <a:ext cx="1020725" cy="1015663"/>
              </a:xfrm>
              <a:prstGeom prst="rect">
                <a:avLst/>
              </a:prstGeom>
              <a:noFill/>
            </p:spPr>
            <p:txBody>
              <a:bodyPr wrap="square" rtlCol="0">
                <a:spAutoFit/>
              </a:bodyPr>
              <a:lstStyle/>
              <a:p>
                <a:r>
                  <a:rPr lang="en-IN" sz="6000" b="1" dirty="0">
                    <a:solidFill>
                      <a:schemeClr val="bg1"/>
                    </a:solidFill>
                    <a:latin typeface="Montserrat" panose="00000500000000000000" pitchFamily="2" charset="0"/>
                  </a:rPr>
                  <a:t>D</a:t>
                </a:r>
              </a:p>
            </p:txBody>
          </p:sp>
          <p:sp>
            <p:nvSpPr>
              <p:cNvPr id="18" name="TextBox 17">
                <a:extLst>
                  <a:ext uri="{FF2B5EF4-FFF2-40B4-BE49-F238E27FC236}">
                    <a16:creationId xmlns:a16="http://schemas.microsoft.com/office/drawing/2014/main" id="{BA4E602B-D36E-3838-0A04-7BCF973882EE}"/>
                  </a:ext>
                </a:extLst>
              </p:cNvPr>
              <p:cNvSpPr txBox="1"/>
              <p:nvPr/>
            </p:nvSpPr>
            <p:spPr>
              <a:xfrm>
                <a:off x="9934353" y="2855033"/>
                <a:ext cx="1871331" cy="400110"/>
              </a:xfrm>
              <a:prstGeom prst="rect">
                <a:avLst/>
              </a:prstGeom>
              <a:noFill/>
            </p:spPr>
            <p:txBody>
              <a:bodyPr wrap="square" rtlCol="0">
                <a:spAutoFit/>
              </a:bodyPr>
              <a:lstStyle/>
              <a:p>
                <a:r>
                  <a:rPr lang="en-IN" sz="2000" b="1" i="0" dirty="0">
                    <a:solidFill>
                      <a:schemeClr val="bg1"/>
                    </a:solidFill>
                    <a:effectLst/>
                  </a:rPr>
                  <a:t>Dashboard</a:t>
                </a:r>
                <a:endParaRPr lang="en-IN" sz="2000" dirty="0">
                  <a:solidFill>
                    <a:schemeClr val="bg1"/>
                  </a:solidFill>
                </a:endParaRPr>
              </a:p>
            </p:txBody>
          </p:sp>
          <p:sp>
            <p:nvSpPr>
              <p:cNvPr id="23" name="TextBox 22">
                <a:extLst>
                  <a:ext uri="{FF2B5EF4-FFF2-40B4-BE49-F238E27FC236}">
                    <a16:creationId xmlns:a16="http://schemas.microsoft.com/office/drawing/2014/main" id="{919EC696-6EF7-1102-F950-8F035F110B76}"/>
                  </a:ext>
                </a:extLst>
              </p:cNvPr>
              <p:cNvSpPr txBox="1"/>
              <p:nvPr/>
            </p:nvSpPr>
            <p:spPr>
              <a:xfrm>
                <a:off x="9565758" y="4009993"/>
                <a:ext cx="2274393" cy="1754326"/>
              </a:xfrm>
              <a:prstGeom prst="rect">
                <a:avLst/>
              </a:prstGeom>
              <a:noFill/>
            </p:spPr>
            <p:txBody>
              <a:bodyPr wrap="square" rtlCol="0">
                <a:spAutoFit/>
              </a:bodyPr>
              <a:lstStyle/>
              <a:p>
                <a:pPr marL="285750" indent="-285750" algn="l">
                  <a:buFont typeface="Wingdings" panose="05000000000000000000" pitchFamily="2" charset="2"/>
                  <a:buChar char="Ø"/>
                </a:pPr>
                <a:r>
                  <a:rPr lang="en-US" b="0" i="0" dirty="0">
                    <a:solidFill>
                      <a:schemeClr val="bg1"/>
                    </a:solidFill>
                    <a:effectLst/>
                  </a:rPr>
                  <a:t>Displays project metrics.</a:t>
                </a:r>
              </a:p>
              <a:p>
                <a:pPr marL="285750" indent="-285750" algn="l">
                  <a:buFont typeface="Wingdings" panose="05000000000000000000" pitchFamily="2" charset="2"/>
                  <a:buChar char="Ø"/>
                </a:pPr>
                <a:r>
                  <a:rPr lang="en-US" b="0" i="0" dirty="0">
                    <a:solidFill>
                      <a:schemeClr val="bg1"/>
                    </a:solidFill>
                    <a:effectLst/>
                  </a:rPr>
                  <a:t>Tracks bugs and optimizations.</a:t>
                </a:r>
              </a:p>
              <a:p>
                <a:pPr marL="285750" indent="-285750" algn="l">
                  <a:buFont typeface="Wingdings" panose="05000000000000000000" pitchFamily="2" charset="2"/>
                  <a:buChar char="Ø"/>
                </a:pPr>
                <a:r>
                  <a:rPr lang="en-US" b="0" i="0" dirty="0">
                    <a:solidFill>
                      <a:schemeClr val="bg1"/>
                    </a:solidFill>
                    <a:effectLst/>
                  </a:rPr>
                  <a:t>Offers lifecycle overview.</a:t>
                </a:r>
              </a:p>
            </p:txBody>
          </p:sp>
        </p:grpSp>
        <p:sp>
          <p:nvSpPr>
            <p:cNvPr id="42" name="Isosceles Triangle 41">
              <a:extLst>
                <a:ext uri="{FF2B5EF4-FFF2-40B4-BE49-F238E27FC236}">
                  <a16:creationId xmlns:a16="http://schemas.microsoft.com/office/drawing/2014/main" id="{4CBEA8EF-5E87-4605-8309-5B9CA37750CA}"/>
                </a:ext>
              </a:extLst>
            </p:cNvPr>
            <p:cNvSpPr/>
            <p:nvPr/>
          </p:nvSpPr>
          <p:spPr>
            <a:xfrm rot="5400000">
              <a:off x="12104107" y="1747959"/>
              <a:ext cx="561297" cy="330495"/>
            </a:xfrm>
            <a:prstGeom prst="triangle">
              <a:avLst/>
            </a:prstGeom>
            <a:gradFill flip="none" rotWithShape="1">
              <a:gsLst>
                <a:gs pos="0">
                  <a:srgbClr val="00FFFF">
                    <a:shade val="30000"/>
                    <a:satMod val="115000"/>
                  </a:srgbClr>
                </a:gs>
                <a:gs pos="50000">
                  <a:srgbClr val="00FFFF">
                    <a:shade val="67500"/>
                    <a:satMod val="115000"/>
                  </a:srgbClr>
                </a:gs>
                <a:gs pos="100000">
                  <a:srgbClr val="00FFFF">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46" name="Group 45">
            <a:extLst>
              <a:ext uri="{FF2B5EF4-FFF2-40B4-BE49-F238E27FC236}">
                <a16:creationId xmlns:a16="http://schemas.microsoft.com/office/drawing/2014/main" id="{469F44C1-AF80-7BB2-58B6-98B22A29D85B}"/>
              </a:ext>
            </a:extLst>
          </p:cNvPr>
          <p:cNvGrpSpPr/>
          <p:nvPr/>
        </p:nvGrpSpPr>
        <p:grpSpPr>
          <a:xfrm>
            <a:off x="6083161" y="1084520"/>
            <a:ext cx="3473307" cy="5773480"/>
            <a:chOff x="6083161" y="1084520"/>
            <a:chExt cx="3473307" cy="5773480"/>
          </a:xfrm>
        </p:grpSpPr>
        <p:grpSp>
          <p:nvGrpSpPr>
            <p:cNvPr id="41" name="Group 40">
              <a:extLst>
                <a:ext uri="{FF2B5EF4-FFF2-40B4-BE49-F238E27FC236}">
                  <a16:creationId xmlns:a16="http://schemas.microsoft.com/office/drawing/2014/main" id="{6A7EDE51-AA2D-1F3E-20DC-6DE896AF7B93}"/>
                </a:ext>
              </a:extLst>
            </p:cNvPr>
            <p:cNvGrpSpPr/>
            <p:nvPr/>
          </p:nvGrpSpPr>
          <p:grpSpPr>
            <a:xfrm>
              <a:off x="6083161" y="1084520"/>
              <a:ext cx="3136605" cy="5773480"/>
              <a:chOff x="6064106" y="1084517"/>
              <a:chExt cx="3136605" cy="5773480"/>
            </a:xfrm>
          </p:grpSpPr>
          <p:sp>
            <p:nvSpPr>
              <p:cNvPr id="11" name="Rectangle 10">
                <a:extLst>
                  <a:ext uri="{FF2B5EF4-FFF2-40B4-BE49-F238E27FC236}">
                    <a16:creationId xmlns:a16="http://schemas.microsoft.com/office/drawing/2014/main" id="{1FD7DB99-2F7F-6058-1E5C-002FA41936F0}"/>
                  </a:ext>
                </a:extLst>
              </p:cNvPr>
              <p:cNvSpPr/>
              <p:nvPr/>
            </p:nvSpPr>
            <p:spPr>
              <a:xfrm>
                <a:off x="6064106" y="1084517"/>
                <a:ext cx="3136605" cy="5773480"/>
              </a:xfrm>
              <a:prstGeom prst="rect">
                <a:avLst/>
              </a:prstGeom>
              <a:gradFill flip="none" rotWithShape="1">
                <a:gsLst>
                  <a:gs pos="0">
                    <a:srgbClr val="0DB1E2">
                      <a:shade val="30000"/>
                      <a:satMod val="115000"/>
                    </a:srgbClr>
                  </a:gs>
                  <a:gs pos="50000">
                    <a:srgbClr val="0DB1E2">
                      <a:shade val="67500"/>
                      <a:satMod val="115000"/>
                    </a:srgbClr>
                  </a:gs>
                  <a:gs pos="100000">
                    <a:srgbClr val="0DB1E2">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C6CD057A-BD1D-9731-B3B2-E26C3BBDF304}"/>
                  </a:ext>
                </a:extLst>
              </p:cNvPr>
              <p:cNvSpPr txBox="1"/>
              <p:nvPr/>
            </p:nvSpPr>
            <p:spPr>
              <a:xfrm>
                <a:off x="7187614" y="1410916"/>
                <a:ext cx="1020725" cy="1015663"/>
              </a:xfrm>
              <a:prstGeom prst="rect">
                <a:avLst/>
              </a:prstGeom>
              <a:noFill/>
            </p:spPr>
            <p:txBody>
              <a:bodyPr wrap="square" rtlCol="0">
                <a:spAutoFit/>
              </a:bodyPr>
              <a:lstStyle/>
              <a:p>
                <a:r>
                  <a:rPr lang="en-IN" sz="6000" b="1" dirty="0">
                    <a:solidFill>
                      <a:schemeClr val="bg1"/>
                    </a:solidFill>
                    <a:latin typeface="Montserrat" panose="00000500000000000000" pitchFamily="2" charset="0"/>
                  </a:rPr>
                  <a:t>C</a:t>
                </a:r>
              </a:p>
            </p:txBody>
          </p:sp>
          <p:sp>
            <p:nvSpPr>
              <p:cNvPr id="19" name="TextBox 18">
                <a:extLst>
                  <a:ext uri="{FF2B5EF4-FFF2-40B4-BE49-F238E27FC236}">
                    <a16:creationId xmlns:a16="http://schemas.microsoft.com/office/drawing/2014/main" id="{87821532-D8B2-34EB-2A18-DA11358A116D}"/>
                  </a:ext>
                </a:extLst>
              </p:cNvPr>
              <p:cNvSpPr txBox="1"/>
              <p:nvPr/>
            </p:nvSpPr>
            <p:spPr>
              <a:xfrm>
                <a:off x="6415865" y="2855031"/>
                <a:ext cx="2316127" cy="400110"/>
              </a:xfrm>
              <a:prstGeom prst="rect">
                <a:avLst/>
              </a:prstGeom>
              <a:noFill/>
            </p:spPr>
            <p:txBody>
              <a:bodyPr wrap="square" rtlCol="0">
                <a:spAutoFit/>
              </a:bodyPr>
              <a:lstStyle/>
              <a:p>
                <a:r>
                  <a:rPr lang="en-IN" sz="2000" b="1" i="0" dirty="0">
                    <a:solidFill>
                      <a:schemeClr val="bg1"/>
                    </a:solidFill>
                    <a:effectLst/>
                  </a:rPr>
                  <a:t>Security Monitor</a:t>
                </a:r>
                <a:endParaRPr lang="en-IN" sz="2000" dirty="0">
                  <a:solidFill>
                    <a:schemeClr val="bg1"/>
                  </a:solidFill>
                </a:endParaRPr>
              </a:p>
            </p:txBody>
          </p:sp>
          <p:sp>
            <p:nvSpPr>
              <p:cNvPr id="24" name="TextBox 23">
                <a:extLst>
                  <a:ext uri="{FF2B5EF4-FFF2-40B4-BE49-F238E27FC236}">
                    <a16:creationId xmlns:a16="http://schemas.microsoft.com/office/drawing/2014/main" id="{FA17C582-31D0-060C-D4C9-BFB49400865F}"/>
                  </a:ext>
                </a:extLst>
              </p:cNvPr>
              <p:cNvSpPr txBox="1"/>
              <p:nvPr/>
            </p:nvSpPr>
            <p:spPr>
              <a:xfrm>
                <a:off x="6430419" y="4045727"/>
                <a:ext cx="2301573" cy="1754326"/>
              </a:xfrm>
              <a:prstGeom prst="rect">
                <a:avLst/>
              </a:prstGeom>
              <a:noFill/>
            </p:spPr>
            <p:txBody>
              <a:bodyPr wrap="square" rtlCol="0">
                <a:spAutoFit/>
              </a:bodyPr>
              <a:lstStyle/>
              <a:p>
                <a:pPr marL="285750" indent="-285750" algn="l">
                  <a:buFont typeface="Wingdings" panose="05000000000000000000" pitchFamily="2" charset="2"/>
                  <a:buChar char="Ø"/>
                </a:pPr>
                <a:r>
                  <a:rPr lang="en-US" b="0" i="0" dirty="0">
                    <a:solidFill>
                      <a:schemeClr val="bg1"/>
                    </a:solidFill>
                    <a:effectLst/>
                  </a:rPr>
                  <a:t>Scans for vulnerabilities.</a:t>
                </a:r>
              </a:p>
              <a:p>
                <a:pPr marL="285750" indent="-285750" algn="l">
                  <a:buFont typeface="Wingdings" panose="05000000000000000000" pitchFamily="2" charset="2"/>
                  <a:buChar char="Ø"/>
                </a:pPr>
                <a:r>
                  <a:rPr lang="en-US" b="0" i="0" dirty="0">
                    <a:solidFill>
                      <a:schemeClr val="bg1"/>
                    </a:solidFill>
                    <a:effectLst/>
                  </a:rPr>
                  <a:t>Simulates live threat alerts.</a:t>
                </a:r>
              </a:p>
              <a:p>
                <a:pPr marL="285750" indent="-285750" algn="l">
                  <a:buFont typeface="Wingdings" panose="05000000000000000000" pitchFamily="2" charset="2"/>
                  <a:buChar char="Ø"/>
                </a:pPr>
                <a:r>
                  <a:rPr lang="en-US" b="0" i="0" dirty="0">
                    <a:solidFill>
                      <a:schemeClr val="bg1"/>
                    </a:solidFill>
                    <a:effectLst/>
                  </a:rPr>
                  <a:t>Delivers security insights.</a:t>
                </a:r>
              </a:p>
            </p:txBody>
          </p:sp>
        </p:grpSp>
        <p:sp>
          <p:nvSpPr>
            <p:cNvPr id="43" name="Isosceles Triangle 42">
              <a:extLst>
                <a:ext uri="{FF2B5EF4-FFF2-40B4-BE49-F238E27FC236}">
                  <a16:creationId xmlns:a16="http://schemas.microsoft.com/office/drawing/2014/main" id="{F7957A78-3971-6E29-E36E-FD82071F6CC7}"/>
                </a:ext>
              </a:extLst>
            </p:cNvPr>
            <p:cNvSpPr/>
            <p:nvPr/>
          </p:nvSpPr>
          <p:spPr>
            <a:xfrm rot="5400000">
              <a:off x="9110572" y="1747959"/>
              <a:ext cx="561297" cy="330495"/>
            </a:xfrm>
            <a:prstGeom prst="triangle">
              <a:avLst/>
            </a:prstGeom>
            <a:gradFill flip="none" rotWithShape="1">
              <a:gsLst>
                <a:gs pos="0">
                  <a:srgbClr val="0DB1E2">
                    <a:shade val="30000"/>
                    <a:satMod val="115000"/>
                  </a:srgbClr>
                </a:gs>
                <a:gs pos="50000">
                  <a:srgbClr val="0DB1E2">
                    <a:shade val="67500"/>
                    <a:satMod val="115000"/>
                  </a:srgbClr>
                </a:gs>
                <a:gs pos="100000">
                  <a:srgbClr val="0DB1E2">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48" name="Group 47">
            <a:extLst>
              <a:ext uri="{FF2B5EF4-FFF2-40B4-BE49-F238E27FC236}">
                <a16:creationId xmlns:a16="http://schemas.microsoft.com/office/drawing/2014/main" id="{89FEB820-97E8-DE2B-7282-E47F3DD6EE72}"/>
              </a:ext>
            </a:extLst>
          </p:cNvPr>
          <p:cNvGrpSpPr/>
          <p:nvPr/>
        </p:nvGrpSpPr>
        <p:grpSpPr>
          <a:xfrm>
            <a:off x="2962943" y="1084519"/>
            <a:ext cx="3471977" cy="5773480"/>
            <a:chOff x="2962943" y="1084519"/>
            <a:chExt cx="3471977" cy="5773480"/>
          </a:xfrm>
        </p:grpSpPr>
        <p:grpSp>
          <p:nvGrpSpPr>
            <p:cNvPr id="36" name="Group 35">
              <a:extLst>
                <a:ext uri="{FF2B5EF4-FFF2-40B4-BE49-F238E27FC236}">
                  <a16:creationId xmlns:a16="http://schemas.microsoft.com/office/drawing/2014/main" id="{0E984969-FEEA-CE34-4F23-0AA6EBC73174}"/>
                </a:ext>
              </a:extLst>
            </p:cNvPr>
            <p:cNvGrpSpPr/>
            <p:nvPr/>
          </p:nvGrpSpPr>
          <p:grpSpPr>
            <a:xfrm>
              <a:off x="2962943" y="1084519"/>
              <a:ext cx="3136605" cy="5773480"/>
              <a:chOff x="2959395" y="1084520"/>
              <a:chExt cx="3136605" cy="5773480"/>
            </a:xfrm>
          </p:grpSpPr>
          <p:sp>
            <p:nvSpPr>
              <p:cNvPr id="10" name="Rectangle 9">
                <a:extLst>
                  <a:ext uri="{FF2B5EF4-FFF2-40B4-BE49-F238E27FC236}">
                    <a16:creationId xmlns:a16="http://schemas.microsoft.com/office/drawing/2014/main" id="{17F2194F-7215-A0AE-227F-8845401ED07B}"/>
                  </a:ext>
                </a:extLst>
              </p:cNvPr>
              <p:cNvSpPr/>
              <p:nvPr/>
            </p:nvSpPr>
            <p:spPr>
              <a:xfrm>
                <a:off x="2959395" y="1084520"/>
                <a:ext cx="3136605" cy="5773480"/>
              </a:xfrm>
              <a:prstGeom prst="rect">
                <a:avLst/>
              </a:prstGeom>
              <a:gradFill flip="none" rotWithShape="1">
                <a:gsLst>
                  <a:gs pos="0">
                    <a:srgbClr val="0F52BA">
                      <a:shade val="30000"/>
                      <a:satMod val="115000"/>
                    </a:srgbClr>
                  </a:gs>
                  <a:gs pos="50000">
                    <a:srgbClr val="0F52BA">
                      <a:shade val="67500"/>
                      <a:satMod val="115000"/>
                    </a:srgbClr>
                  </a:gs>
                  <a:gs pos="100000">
                    <a:srgbClr val="0F52BA">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endParaRPr lang="en-IN" dirty="0">
                  <a:solidFill>
                    <a:schemeClr val="bg1"/>
                  </a:solidFill>
                </a:endParaRPr>
              </a:p>
              <a:p>
                <a:pPr marL="285750" indent="-285750" algn="l">
                  <a:buFont typeface="Wingdings" panose="05000000000000000000" pitchFamily="2" charset="2"/>
                  <a:buChar char="Ø"/>
                </a:pPr>
                <a:r>
                  <a:rPr lang="en-US" b="0" i="0" dirty="0">
                    <a:solidFill>
                      <a:schemeClr val="bg1"/>
                    </a:solidFill>
                    <a:effectLst/>
                  </a:rPr>
                  <a:t>Summarizes requirements.</a:t>
                </a:r>
              </a:p>
              <a:p>
                <a:pPr marL="285750" indent="-285750" algn="l">
                  <a:buFont typeface="Wingdings" panose="05000000000000000000" pitchFamily="2" charset="2"/>
                  <a:buChar char="Ø"/>
                </a:pPr>
                <a:r>
                  <a:rPr lang="en-US" b="0" i="0" dirty="0">
                    <a:solidFill>
                      <a:schemeClr val="bg1"/>
                    </a:solidFill>
                    <a:effectLst/>
                  </a:rPr>
                  <a:t>Generates code from specs.</a:t>
                </a:r>
              </a:p>
              <a:p>
                <a:pPr marL="285750" indent="-285750" algn="l">
                  <a:buFont typeface="Wingdings" panose="05000000000000000000" pitchFamily="2" charset="2"/>
                  <a:buChar char="Ø"/>
                </a:pPr>
                <a:r>
                  <a:rPr lang="en-US" b="0" i="0" dirty="0">
                    <a:solidFill>
                      <a:schemeClr val="bg1"/>
                    </a:solidFill>
                    <a:effectLst/>
                  </a:rPr>
                  <a:t>Creates test cases</a:t>
                </a:r>
                <a:r>
                  <a:rPr lang="en-US" b="0" i="0" dirty="0">
                    <a:solidFill>
                      <a:srgbClr val="374151"/>
                    </a:solidFill>
                    <a:effectLst/>
                    <a:latin typeface="__Inter_e8ce0c"/>
                  </a:rPr>
                  <a:t>.</a:t>
                </a:r>
              </a:p>
              <a:p>
                <a:pPr algn="ctr"/>
                <a:endParaRPr lang="en-IN" dirty="0"/>
              </a:p>
            </p:txBody>
          </p:sp>
          <p:sp>
            <p:nvSpPr>
              <p:cNvPr id="16" name="TextBox 15">
                <a:extLst>
                  <a:ext uri="{FF2B5EF4-FFF2-40B4-BE49-F238E27FC236}">
                    <a16:creationId xmlns:a16="http://schemas.microsoft.com/office/drawing/2014/main" id="{96395155-EDEB-9272-C082-584AC0893B57}"/>
                  </a:ext>
                </a:extLst>
              </p:cNvPr>
              <p:cNvSpPr txBox="1"/>
              <p:nvPr/>
            </p:nvSpPr>
            <p:spPr>
              <a:xfrm>
                <a:off x="4079359" y="1410918"/>
                <a:ext cx="1020725" cy="1015663"/>
              </a:xfrm>
              <a:prstGeom prst="rect">
                <a:avLst/>
              </a:prstGeom>
              <a:noFill/>
            </p:spPr>
            <p:txBody>
              <a:bodyPr wrap="square" rtlCol="0">
                <a:spAutoFit/>
              </a:bodyPr>
              <a:lstStyle/>
              <a:p>
                <a:r>
                  <a:rPr lang="en-IN" sz="6000" b="1" dirty="0">
                    <a:solidFill>
                      <a:schemeClr val="bg1"/>
                    </a:solidFill>
                    <a:latin typeface="Montserrat" panose="00000500000000000000" pitchFamily="2" charset="0"/>
                  </a:rPr>
                  <a:t>B</a:t>
                </a:r>
              </a:p>
            </p:txBody>
          </p:sp>
          <p:sp>
            <p:nvSpPr>
              <p:cNvPr id="20" name="TextBox 19">
                <a:extLst>
                  <a:ext uri="{FF2B5EF4-FFF2-40B4-BE49-F238E27FC236}">
                    <a16:creationId xmlns:a16="http://schemas.microsoft.com/office/drawing/2014/main" id="{FDE46D07-E1D1-91A3-7A29-D22A0EE65B53}"/>
                  </a:ext>
                </a:extLst>
              </p:cNvPr>
              <p:cNvSpPr txBox="1"/>
              <p:nvPr/>
            </p:nvSpPr>
            <p:spPr>
              <a:xfrm>
                <a:off x="3404182" y="2855033"/>
                <a:ext cx="2647923" cy="400110"/>
              </a:xfrm>
              <a:prstGeom prst="rect">
                <a:avLst/>
              </a:prstGeom>
              <a:noFill/>
            </p:spPr>
            <p:txBody>
              <a:bodyPr wrap="square" rtlCol="0">
                <a:spAutoFit/>
              </a:bodyPr>
              <a:lstStyle/>
              <a:p>
                <a:r>
                  <a:rPr lang="en-IN" sz="2000" b="1" i="0" dirty="0">
                    <a:solidFill>
                      <a:schemeClr val="bg1"/>
                    </a:solidFill>
                    <a:effectLst/>
                  </a:rPr>
                  <a:t>Functional Analysis</a:t>
                </a:r>
                <a:endParaRPr lang="en-IN" sz="2000" dirty="0">
                  <a:solidFill>
                    <a:schemeClr val="bg1"/>
                  </a:solidFill>
                </a:endParaRPr>
              </a:p>
            </p:txBody>
          </p:sp>
          <p:sp>
            <p:nvSpPr>
              <p:cNvPr id="25" name="TextBox 24">
                <a:extLst>
                  <a:ext uri="{FF2B5EF4-FFF2-40B4-BE49-F238E27FC236}">
                    <a16:creationId xmlns:a16="http://schemas.microsoft.com/office/drawing/2014/main" id="{CF546497-4846-6DDE-A17F-5D3F77F92FEB}"/>
                  </a:ext>
                </a:extLst>
              </p:cNvPr>
              <p:cNvSpPr txBox="1"/>
              <p:nvPr/>
            </p:nvSpPr>
            <p:spPr>
              <a:xfrm>
                <a:off x="3891516" y="3971258"/>
                <a:ext cx="1871331" cy="369332"/>
              </a:xfrm>
              <a:prstGeom prst="rect">
                <a:avLst/>
              </a:prstGeom>
              <a:noFill/>
            </p:spPr>
            <p:txBody>
              <a:bodyPr wrap="square" rtlCol="0">
                <a:spAutoFit/>
              </a:bodyPr>
              <a:lstStyle/>
              <a:p>
                <a:endParaRPr lang="en-IN" dirty="0">
                  <a:solidFill>
                    <a:schemeClr val="bg1"/>
                  </a:solidFill>
                </a:endParaRPr>
              </a:p>
            </p:txBody>
          </p:sp>
        </p:grpSp>
        <p:sp>
          <p:nvSpPr>
            <p:cNvPr id="44" name="Isosceles Triangle 43">
              <a:extLst>
                <a:ext uri="{FF2B5EF4-FFF2-40B4-BE49-F238E27FC236}">
                  <a16:creationId xmlns:a16="http://schemas.microsoft.com/office/drawing/2014/main" id="{220038CA-21DC-8595-DE97-C86DC61CE64B}"/>
                </a:ext>
              </a:extLst>
            </p:cNvPr>
            <p:cNvSpPr/>
            <p:nvPr/>
          </p:nvSpPr>
          <p:spPr>
            <a:xfrm rot="5400000">
              <a:off x="5989024" y="1747959"/>
              <a:ext cx="561297" cy="330495"/>
            </a:xfrm>
            <a:prstGeom prst="triangle">
              <a:avLst/>
            </a:prstGeom>
            <a:gradFill flip="none" rotWithShape="1">
              <a:gsLst>
                <a:gs pos="0">
                  <a:srgbClr val="0F52BA">
                    <a:shade val="30000"/>
                    <a:satMod val="115000"/>
                  </a:srgbClr>
                </a:gs>
                <a:gs pos="50000">
                  <a:srgbClr val="0F52BA">
                    <a:shade val="67500"/>
                    <a:satMod val="115000"/>
                  </a:srgbClr>
                </a:gs>
                <a:gs pos="100000">
                  <a:srgbClr val="0F52BA">
                    <a:shade val="100000"/>
                    <a:satMod val="115000"/>
                  </a:srgb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35" name="Group 34">
            <a:extLst>
              <a:ext uri="{FF2B5EF4-FFF2-40B4-BE49-F238E27FC236}">
                <a16:creationId xmlns:a16="http://schemas.microsoft.com/office/drawing/2014/main" id="{9D63910C-8B75-7B74-B460-F20DE8031DA8}"/>
              </a:ext>
            </a:extLst>
          </p:cNvPr>
          <p:cNvGrpSpPr/>
          <p:nvPr/>
        </p:nvGrpSpPr>
        <p:grpSpPr>
          <a:xfrm>
            <a:off x="2215" y="1084521"/>
            <a:ext cx="3282803" cy="5773479"/>
            <a:chOff x="0" y="1084520"/>
            <a:chExt cx="3282803" cy="5773479"/>
          </a:xfrm>
        </p:grpSpPr>
        <p:sp>
          <p:nvSpPr>
            <p:cNvPr id="6" name="Rectangle 5">
              <a:extLst>
                <a:ext uri="{FF2B5EF4-FFF2-40B4-BE49-F238E27FC236}">
                  <a16:creationId xmlns:a16="http://schemas.microsoft.com/office/drawing/2014/main" id="{713307A3-D315-EC21-E26C-80A0133B713B}"/>
                </a:ext>
              </a:extLst>
            </p:cNvPr>
            <p:cNvSpPr/>
            <p:nvPr/>
          </p:nvSpPr>
          <p:spPr>
            <a:xfrm>
              <a:off x="0" y="1084520"/>
              <a:ext cx="2955851" cy="5773479"/>
            </a:xfrm>
            <a:prstGeom prst="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IN" dirty="0"/>
            </a:p>
          </p:txBody>
        </p:sp>
        <p:sp>
          <p:nvSpPr>
            <p:cNvPr id="13" name="TextBox 12">
              <a:extLst>
                <a:ext uri="{FF2B5EF4-FFF2-40B4-BE49-F238E27FC236}">
                  <a16:creationId xmlns:a16="http://schemas.microsoft.com/office/drawing/2014/main" id="{59C019CB-66D9-73B6-5652-A26B15C92207}"/>
                </a:ext>
              </a:extLst>
            </p:cNvPr>
            <p:cNvSpPr txBox="1"/>
            <p:nvPr/>
          </p:nvSpPr>
          <p:spPr>
            <a:xfrm>
              <a:off x="988829" y="1410918"/>
              <a:ext cx="1020725" cy="1015663"/>
            </a:xfrm>
            <a:prstGeom prst="rect">
              <a:avLst/>
            </a:prstGeom>
            <a:noFill/>
          </p:spPr>
          <p:txBody>
            <a:bodyPr wrap="square" rtlCol="0">
              <a:spAutoFit/>
            </a:bodyPr>
            <a:lstStyle/>
            <a:p>
              <a:r>
                <a:rPr lang="en-IN" sz="6000" b="1" dirty="0">
                  <a:solidFill>
                    <a:schemeClr val="bg1"/>
                  </a:solidFill>
                  <a:latin typeface="Montserrat" panose="00000500000000000000" pitchFamily="2" charset="0"/>
                </a:rPr>
                <a:t>A</a:t>
              </a:r>
            </a:p>
          </p:txBody>
        </p:sp>
        <p:sp>
          <p:nvSpPr>
            <p:cNvPr id="17" name="TextBox 16">
              <a:extLst>
                <a:ext uri="{FF2B5EF4-FFF2-40B4-BE49-F238E27FC236}">
                  <a16:creationId xmlns:a16="http://schemas.microsoft.com/office/drawing/2014/main" id="{893B39BB-AEAC-011E-8170-952B264ECAEB}"/>
                </a:ext>
              </a:extLst>
            </p:cNvPr>
            <p:cNvSpPr txBox="1"/>
            <p:nvPr/>
          </p:nvSpPr>
          <p:spPr>
            <a:xfrm>
              <a:off x="542260" y="2902688"/>
              <a:ext cx="2068542" cy="400110"/>
            </a:xfrm>
            <a:prstGeom prst="rect">
              <a:avLst/>
            </a:prstGeom>
            <a:noFill/>
          </p:spPr>
          <p:txBody>
            <a:bodyPr wrap="square" rtlCol="0">
              <a:spAutoFit/>
            </a:bodyPr>
            <a:lstStyle/>
            <a:p>
              <a:r>
                <a:rPr lang="en-IN" sz="2000" b="1" i="0" dirty="0">
                  <a:solidFill>
                    <a:schemeClr val="bg1"/>
                  </a:solidFill>
                  <a:effectLst/>
                </a:rPr>
                <a:t>Code Analysis</a:t>
              </a:r>
              <a:endParaRPr lang="en-IN" sz="2000" dirty="0">
                <a:solidFill>
                  <a:schemeClr val="bg1"/>
                </a:solidFill>
              </a:endParaRPr>
            </a:p>
          </p:txBody>
        </p:sp>
        <p:sp>
          <p:nvSpPr>
            <p:cNvPr id="21" name="TextBox 20">
              <a:extLst>
                <a:ext uri="{FF2B5EF4-FFF2-40B4-BE49-F238E27FC236}">
                  <a16:creationId xmlns:a16="http://schemas.microsoft.com/office/drawing/2014/main" id="{3E29027E-C3BE-3437-FE3E-BF6F0779F08C}"/>
                </a:ext>
              </a:extLst>
            </p:cNvPr>
            <p:cNvSpPr txBox="1"/>
            <p:nvPr/>
          </p:nvSpPr>
          <p:spPr>
            <a:xfrm>
              <a:off x="329224" y="3842505"/>
              <a:ext cx="2366581" cy="2308324"/>
            </a:xfrm>
            <a:prstGeom prst="rect">
              <a:avLst/>
            </a:prstGeom>
            <a:noFill/>
          </p:spPr>
          <p:txBody>
            <a:bodyPr wrap="square" rtlCol="0">
              <a:spAutoFit/>
            </a:bodyPr>
            <a:lstStyle/>
            <a:p>
              <a:pPr marL="285750" indent="-285750" algn="l">
                <a:buFont typeface="Wingdings" panose="05000000000000000000" pitchFamily="2" charset="2"/>
                <a:buChar char="Ø"/>
              </a:pPr>
              <a:r>
                <a:rPr lang="en-IN" b="0" i="0" dirty="0">
                  <a:solidFill>
                    <a:schemeClr val="bg1"/>
                  </a:solidFill>
                  <a:effectLst/>
                </a:rPr>
                <a:t>Automates code reviews.</a:t>
              </a:r>
            </a:p>
            <a:p>
              <a:pPr marL="285750" indent="-285750" algn="l">
                <a:buFont typeface="Wingdings" panose="05000000000000000000" pitchFamily="2" charset="2"/>
                <a:buChar char="Ø"/>
              </a:pPr>
              <a:r>
                <a:rPr lang="en-IN" b="0" i="0" dirty="0">
                  <a:solidFill>
                    <a:schemeClr val="bg1"/>
                  </a:solidFill>
                  <a:effectLst/>
                </a:rPr>
                <a:t>Suggests performance optimizations.</a:t>
              </a:r>
            </a:p>
            <a:p>
              <a:pPr marL="285750" indent="-285750" algn="l">
                <a:buFont typeface="Wingdings" panose="05000000000000000000" pitchFamily="2" charset="2"/>
                <a:buChar char="Ø"/>
              </a:pPr>
              <a:r>
                <a:rPr lang="en-IN" b="0" i="0" dirty="0">
                  <a:solidFill>
                    <a:schemeClr val="bg1"/>
                  </a:solidFill>
                  <a:effectLst/>
                </a:rPr>
                <a:t>Provides complexity metrics.</a:t>
              </a:r>
            </a:p>
          </p:txBody>
        </p:sp>
        <p:sp>
          <p:nvSpPr>
            <p:cNvPr id="26" name="Isosceles Triangle 25">
              <a:extLst>
                <a:ext uri="{FF2B5EF4-FFF2-40B4-BE49-F238E27FC236}">
                  <a16:creationId xmlns:a16="http://schemas.microsoft.com/office/drawing/2014/main" id="{4FC6C3CB-E800-DA5E-2953-A153E8361046}"/>
                </a:ext>
              </a:extLst>
            </p:cNvPr>
            <p:cNvSpPr/>
            <p:nvPr/>
          </p:nvSpPr>
          <p:spPr>
            <a:xfrm rot="5400000">
              <a:off x="2836907" y="1595558"/>
              <a:ext cx="561297" cy="330495"/>
            </a:xfrm>
            <a:prstGeom prst="triangle">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1504879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DashVTI">
  <a:themeElements>
    <a:clrScheme name="AnalogousFromDarkSeedLeftStep">
      <a:dk1>
        <a:srgbClr val="000000"/>
      </a:dk1>
      <a:lt1>
        <a:srgbClr val="FFFFFF"/>
      </a:lt1>
      <a:dk2>
        <a:srgbClr val="382029"/>
      </a:dk2>
      <a:lt2>
        <a:srgbClr val="E2E2E8"/>
      </a:lt2>
      <a:accent1>
        <a:srgbClr val="A4A51D"/>
      </a:accent1>
      <a:accent2>
        <a:srgbClr val="D58717"/>
      </a:accent2>
      <a:accent3>
        <a:srgbClr val="E74A29"/>
      </a:accent3>
      <a:accent4>
        <a:srgbClr val="D51745"/>
      </a:accent4>
      <a:accent5>
        <a:srgbClr val="E729A6"/>
      </a:accent5>
      <a:accent6>
        <a:srgbClr val="C617D5"/>
      </a:accent6>
      <a:hlink>
        <a:srgbClr val="BF3F7E"/>
      </a:hlink>
      <a:folHlink>
        <a:srgbClr val="7F7F7F"/>
      </a:folHlink>
    </a:clrScheme>
    <a:fontScheme name="grandview display">
      <a:majorFont>
        <a:latin typeface="Yu Mincho Demibold"/>
        <a:ea typeface=""/>
        <a:cs typeface=""/>
      </a:majorFont>
      <a:minorFont>
        <a:latin typeface="Yu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dtinew</Template>
  <TotalTime>164</TotalTime>
  <Words>1089</Words>
  <Application>Microsoft Office PowerPoint</Application>
  <PresentationFormat>Widescreen</PresentationFormat>
  <Paragraphs>188</Paragraphs>
  <Slides>18</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Yu Gothic</vt:lpstr>
      <vt:lpstr>Yu Mincho Demibold</vt:lpstr>
      <vt:lpstr>__Inter_e8ce0c</vt:lpstr>
      <vt:lpstr>Aptos</vt:lpstr>
      <vt:lpstr>Arial</vt:lpstr>
      <vt:lpstr>Arial Rounded MT Bold</vt:lpstr>
      <vt:lpstr>Harlow Solid Italic</vt:lpstr>
      <vt:lpstr>Montserrat</vt:lpstr>
      <vt:lpstr>Wingdings</vt:lpstr>
      <vt:lpstr>DashVTI</vt:lpstr>
      <vt:lpstr>SmartSDLC –  AI-Enhanced Software Development Lifecycle</vt:lpstr>
      <vt:lpstr>Group Members:</vt:lpstr>
      <vt:lpstr>INTRODUCTION</vt:lpstr>
      <vt:lpstr>Challenges in Software Development</vt:lpstr>
      <vt:lpstr>Challenges in Software Development</vt:lpstr>
      <vt:lpstr>Challenges in Software Development</vt:lpstr>
      <vt:lpstr>INNOVATION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Roadmap </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Suresh Reddy Dwarampudi</dc:creator>
  <cp:lastModifiedBy>Suresh Reddy Dwarampudi</cp:lastModifiedBy>
  <cp:revision>2</cp:revision>
  <dcterms:created xsi:type="dcterms:W3CDTF">2025-06-18T13:14:27Z</dcterms:created>
  <dcterms:modified xsi:type="dcterms:W3CDTF">2025-06-18T15:58:36Z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1-bc88714345d2_Enabled">
    <vt:lpwstr>true</vt:lpwstr>
  </property>
  <property fmtid="{D5CDD505-2E9C-101B-9397-08002B2CF9AE}" pid="3" name="MSIP_Label_defa4170-0d19-0005-0001-bc88714345d2_SetDate">
    <vt:lpwstr>2024-04-28T06:39:10Z</vt:lpwstr>
  </property>
  <property fmtid="{D5CDD505-2E9C-101B-9397-08002B2CF9AE}" pid="4" name="MSIP_Label_defa4170-0d19-0005-0001-bc88714345d2_Method">
    <vt:lpwstr>Privileged</vt:lpwstr>
  </property>
  <property fmtid="{D5CDD505-2E9C-101B-9397-08002B2CF9AE}" pid="5" name="MSIP_Label_defa4170-0d19-0005-0001-bc88714345d2_Name">
    <vt:lpwstr>defa4170-0d19-0005-0001-bc88714345d2</vt:lpwstr>
  </property>
  <property fmtid="{D5CDD505-2E9C-101B-9397-08002B2CF9AE}" pid="6" name="MSIP_Label_defa4170-0d19-0005-0001-bc88714345d2_SiteId">
    <vt:lpwstr>d64f8b3e-383a-4914-92ef-a3aaa5fcade9</vt:lpwstr>
  </property>
  <property fmtid="{D5CDD505-2E9C-101B-9397-08002B2CF9AE}" pid="7" name="MSIP_Label_defa4170-0d19-0005-0001-bc88714345d2_ActionId">
    <vt:lpwstr>b72a91a4-e566-4078-9a66-1830ba5c3068</vt:lpwstr>
  </property>
  <property fmtid="{D5CDD505-2E9C-101B-9397-08002B2CF9AE}" pid="8" name="MSIP_Label_defa4170-0d19-0005-0001-bc88714345d2_ContentBits">
    <vt:lpwstr>0</vt:lpwstr>
  </property>
</Properties>
</file>

<file path=docProps/thumbnail.jpeg>
</file>